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45"/>
  </p:notesMasterIdLst>
  <p:sldIdLst>
    <p:sldId id="257" r:id="rId5"/>
    <p:sldId id="259" r:id="rId6"/>
    <p:sldId id="278" r:id="rId7"/>
    <p:sldId id="313"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6" r:id="rId21"/>
    <p:sldId id="305" r:id="rId22"/>
    <p:sldId id="307" r:id="rId23"/>
    <p:sldId id="308" r:id="rId24"/>
    <p:sldId id="309" r:id="rId25"/>
    <p:sldId id="310" r:id="rId26"/>
    <p:sldId id="311" r:id="rId27"/>
    <p:sldId id="312" r:id="rId28"/>
    <p:sldId id="279" r:id="rId29"/>
    <p:sldId id="280" r:id="rId30"/>
    <p:sldId id="286" r:id="rId31"/>
    <p:sldId id="281" r:id="rId32"/>
    <p:sldId id="282" r:id="rId33"/>
    <p:sldId id="284" r:id="rId34"/>
    <p:sldId id="283" r:id="rId35"/>
    <p:sldId id="314" r:id="rId36"/>
    <p:sldId id="285" r:id="rId37"/>
    <p:sldId id="287" r:id="rId38"/>
    <p:sldId id="289" r:id="rId39"/>
    <p:sldId id="288" r:id="rId40"/>
    <p:sldId id="290" r:id="rId41"/>
    <p:sldId id="291" r:id="rId42"/>
    <p:sldId id="292" r:id="rId43"/>
    <p:sldId id="25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889976-B6C8-4F87-81A3-2F7581DDA9B4}" v="1" dt="2023-04-03T06:36:07.739"/>
    <p1510:client id="{1C1C17FD-D416-4C92-9393-EAABB53C8FEA}" v="7" dt="2023-01-22T08:07:09.846"/>
    <p1510:client id="{27BB8221-B1F5-4250-B7CF-8197E787093E}" v="1" dt="2023-01-28T16:33:52.786"/>
    <p1510:client id="{41AB2336-A185-4177-B572-9B853C43DEB5}" v="1" dt="2023-04-17T10:32:54.399"/>
    <p1510:client id="{521893DB-6655-4929-BE03-FD6B5C533C54}" v="2" dt="2023-04-18T07:13:59.814"/>
    <p1510:client id="{6AC7B06D-400F-4FBD-9526-F45CD15DD3DA}" v="2" dt="2023-01-22T08:04:51.969"/>
    <p1510:client id="{7FEA903C-EFE4-4183-A867-0C4BDCCB714A}" v="2" dt="2023-04-17T10:49:41.676"/>
    <p1510:client id="{9EADB599-876A-4F30-933B-52120D3BBA42}" v="1" dt="2023-01-27T12:19:54.834"/>
    <p1510:client id="{C2466D3B-A06B-4E5F-8FDF-0432EEFBA6D3}" v="3" dt="2023-01-22T08:10:03.667"/>
    <p1510:client id="{D79C4E3C-462D-451B-BDBA-0F75064F3BE7}" v="1" dt="2023-01-27T15:25:24.119"/>
    <p1510:client id="{FBEA2F5A-61CE-4DB0-AD69-2CD120AA2389}" v="2" dt="2023-04-19T12:38:47.971"/>
    <p1510:client id="{FE3664EB-46F3-4456-980F-7A8032BEA358}" v="3" dt="2023-01-29T08:06:40.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DYA BHANDARI - 70092000047" userId="S::anidya.bhandari47@svkmmumbai.onmicrosoft.com::e7ac3b96-6708-4a52-9d03-b393f87c0957" providerId="AD" clId="Web-{19889976-B6C8-4F87-81A3-2F7581DDA9B4}"/>
    <pc:docChg chg="modSld">
      <pc:chgData name="ANIDYA BHANDARI - 70092000047" userId="S::anidya.bhandari47@svkmmumbai.onmicrosoft.com::e7ac3b96-6708-4a52-9d03-b393f87c0957" providerId="AD" clId="Web-{19889976-B6C8-4F87-81A3-2F7581DDA9B4}" dt="2023-04-03T06:36:07.739" v="0"/>
      <pc:docMkLst>
        <pc:docMk/>
      </pc:docMkLst>
      <pc:sldChg chg="addSp">
        <pc:chgData name="ANIDYA BHANDARI - 70092000047" userId="S::anidya.bhandari47@svkmmumbai.onmicrosoft.com::e7ac3b96-6708-4a52-9d03-b393f87c0957" providerId="AD" clId="Web-{19889976-B6C8-4F87-81A3-2F7581DDA9B4}" dt="2023-04-03T06:36:07.739" v="0"/>
        <pc:sldMkLst>
          <pc:docMk/>
          <pc:sldMk cId="2597697728" sldId="299"/>
        </pc:sldMkLst>
        <pc:inkChg chg="add">
          <ac:chgData name="ANIDYA BHANDARI - 70092000047" userId="S::anidya.bhandari47@svkmmumbai.onmicrosoft.com::e7ac3b96-6708-4a52-9d03-b393f87c0957" providerId="AD" clId="Web-{19889976-B6C8-4F87-81A3-2F7581DDA9B4}" dt="2023-04-03T06:36:07.739" v="0"/>
          <ac:inkMkLst>
            <pc:docMk/>
            <pc:sldMk cId="2597697728" sldId="299"/>
            <ac:inkMk id="4" creationId="{9BE6DB31-8188-BB40-56FC-1F90DBA57392}"/>
          </ac:inkMkLst>
        </pc:inkChg>
      </pc:sldChg>
    </pc:docChg>
  </pc:docChgLst>
  <pc:docChgLst>
    <pc:chgData name="DHRUV SAHNI - 70092000070" userId="S::dhruv.sahni70@svkmmumbai.onmicrosoft.com::0af19f2f-639f-4247-979c-34ef5a70b2ba" providerId="AD" clId="Web-{41AB2336-A185-4177-B572-9B853C43DEB5}"/>
    <pc:docChg chg="modSld">
      <pc:chgData name="DHRUV SAHNI - 70092000070" userId="S::dhruv.sahni70@svkmmumbai.onmicrosoft.com::0af19f2f-639f-4247-979c-34ef5a70b2ba" providerId="AD" clId="Web-{41AB2336-A185-4177-B572-9B853C43DEB5}" dt="2023-04-17T10:32:54.399" v="0" actId="1076"/>
      <pc:docMkLst>
        <pc:docMk/>
      </pc:docMkLst>
      <pc:sldChg chg="modSp">
        <pc:chgData name="DHRUV SAHNI - 70092000070" userId="S::dhruv.sahni70@svkmmumbai.onmicrosoft.com::0af19f2f-639f-4247-979c-34ef5a70b2ba" providerId="AD" clId="Web-{41AB2336-A185-4177-B572-9B853C43DEB5}" dt="2023-04-17T10:32:54.399" v="0" actId="1076"/>
        <pc:sldMkLst>
          <pc:docMk/>
          <pc:sldMk cId="1870260780" sldId="311"/>
        </pc:sldMkLst>
        <pc:picChg chg="mod">
          <ac:chgData name="DHRUV SAHNI - 70092000070" userId="S::dhruv.sahni70@svkmmumbai.onmicrosoft.com::0af19f2f-639f-4247-979c-34ef5a70b2ba" providerId="AD" clId="Web-{41AB2336-A185-4177-B572-9B853C43DEB5}" dt="2023-04-17T10:32:54.399" v="0" actId="1076"/>
          <ac:picMkLst>
            <pc:docMk/>
            <pc:sldMk cId="1870260780" sldId="311"/>
            <ac:picMk id="9218" creationId="{025C09BB-3FFF-638F-E6A4-327CDA70B78A}"/>
          </ac:picMkLst>
        </pc:picChg>
      </pc:sldChg>
    </pc:docChg>
  </pc:docChgLst>
  <pc:docChgLst>
    <pc:chgData name="OM SHINDE1 - 70091019073" userId="S::om.shinde1@svkmmumbai.onmicrosoft.com::11a08f50-3d06-4635-a423-884f190670e9" providerId="AD" clId="Web-{C2466D3B-A06B-4E5F-8FDF-0432EEFBA6D3}"/>
    <pc:docChg chg="modSld">
      <pc:chgData name="OM SHINDE1 - 70091019073" userId="S::om.shinde1@svkmmumbai.onmicrosoft.com::11a08f50-3d06-4635-a423-884f190670e9" providerId="AD" clId="Web-{C2466D3B-A06B-4E5F-8FDF-0432EEFBA6D3}" dt="2023-01-22T08:10:03.667" v="2" actId="20577"/>
      <pc:docMkLst>
        <pc:docMk/>
      </pc:docMkLst>
      <pc:sldChg chg="modSp">
        <pc:chgData name="OM SHINDE1 - 70091019073" userId="S::om.shinde1@svkmmumbai.onmicrosoft.com::11a08f50-3d06-4635-a423-884f190670e9" providerId="AD" clId="Web-{C2466D3B-A06B-4E5F-8FDF-0432EEFBA6D3}" dt="2023-01-22T08:10:03.667" v="2" actId="20577"/>
        <pc:sldMkLst>
          <pc:docMk/>
          <pc:sldMk cId="1816718207" sldId="306"/>
        </pc:sldMkLst>
        <pc:spChg chg="mod">
          <ac:chgData name="OM SHINDE1 - 70091019073" userId="S::om.shinde1@svkmmumbai.onmicrosoft.com::11a08f50-3d06-4635-a423-884f190670e9" providerId="AD" clId="Web-{C2466D3B-A06B-4E5F-8FDF-0432EEFBA6D3}" dt="2023-01-22T08:10:03.667" v="2" actId="20577"/>
          <ac:spMkLst>
            <pc:docMk/>
            <pc:sldMk cId="1816718207" sldId="306"/>
            <ac:spMk id="3" creationId="{8922218E-83B7-9AF8-A658-EB5C8963AEFF}"/>
          </ac:spMkLst>
        </pc:spChg>
      </pc:sldChg>
    </pc:docChg>
  </pc:docChgLst>
  <pc:docChgLst>
    <pc:chgData name="HARSH JAIN - 70092000007" userId="S::harsh.jain07@svkmmumbai.onmicrosoft.com::2545f69b-be60-42e1-85eb-39f3ac79d491" providerId="AD" clId="Web-{6AC7B06D-400F-4FBD-9526-F45CD15DD3DA}"/>
    <pc:docChg chg="modSld">
      <pc:chgData name="HARSH JAIN - 70092000007" userId="S::harsh.jain07@svkmmumbai.onmicrosoft.com::2545f69b-be60-42e1-85eb-39f3ac79d491" providerId="AD" clId="Web-{6AC7B06D-400F-4FBD-9526-F45CD15DD3DA}" dt="2023-01-22T08:04:51.969" v="1" actId="1076"/>
      <pc:docMkLst>
        <pc:docMk/>
      </pc:docMkLst>
      <pc:sldChg chg="modSp">
        <pc:chgData name="HARSH JAIN - 70092000007" userId="S::harsh.jain07@svkmmumbai.onmicrosoft.com::2545f69b-be60-42e1-85eb-39f3ac79d491" providerId="AD" clId="Web-{6AC7B06D-400F-4FBD-9526-F45CD15DD3DA}" dt="2023-01-22T08:04:51.969" v="1" actId="1076"/>
        <pc:sldMkLst>
          <pc:docMk/>
          <pc:sldMk cId="3155721370" sldId="259"/>
        </pc:sldMkLst>
        <pc:picChg chg="mod">
          <ac:chgData name="HARSH JAIN - 70092000007" userId="S::harsh.jain07@svkmmumbai.onmicrosoft.com::2545f69b-be60-42e1-85eb-39f3ac79d491" providerId="AD" clId="Web-{6AC7B06D-400F-4FBD-9526-F45CD15DD3DA}" dt="2023-01-22T08:04:51.969" v="1" actId="1076"/>
          <ac:picMkLst>
            <pc:docMk/>
            <pc:sldMk cId="3155721370" sldId="259"/>
            <ac:picMk id="5" creationId="{9B2F769C-EE72-88DA-859E-3B1C10FECA23}"/>
          </ac:picMkLst>
        </pc:picChg>
      </pc:sldChg>
    </pc:docChg>
  </pc:docChgLst>
  <pc:docChgLst>
    <pc:chgData name="ISHA PARANJPE - 70092000064" userId="S::isha.paranjpe64@svkmmumbai.onmicrosoft.com::04c0ebd1-6a49-4055-81ec-c6ae7a5d4199" providerId="AD" clId="Web-{1C1C17FD-D416-4C92-9393-EAABB53C8FEA}"/>
    <pc:docChg chg="modSld">
      <pc:chgData name="ISHA PARANJPE - 70092000064" userId="S::isha.paranjpe64@svkmmumbai.onmicrosoft.com::04c0ebd1-6a49-4055-81ec-c6ae7a5d4199" providerId="AD" clId="Web-{1C1C17FD-D416-4C92-9393-EAABB53C8FEA}" dt="2023-01-22T08:07:09.846" v="5" actId="20577"/>
      <pc:docMkLst>
        <pc:docMk/>
      </pc:docMkLst>
      <pc:sldChg chg="modSp">
        <pc:chgData name="ISHA PARANJPE - 70092000064" userId="S::isha.paranjpe64@svkmmumbai.onmicrosoft.com::04c0ebd1-6a49-4055-81ec-c6ae7a5d4199" providerId="AD" clId="Web-{1C1C17FD-D416-4C92-9393-EAABB53C8FEA}" dt="2023-01-22T08:07:09.846" v="5" actId="20577"/>
        <pc:sldMkLst>
          <pc:docMk/>
          <pc:sldMk cId="1816718207" sldId="306"/>
        </pc:sldMkLst>
        <pc:spChg chg="mod">
          <ac:chgData name="ISHA PARANJPE - 70092000064" userId="S::isha.paranjpe64@svkmmumbai.onmicrosoft.com::04c0ebd1-6a49-4055-81ec-c6ae7a5d4199" providerId="AD" clId="Web-{1C1C17FD-D416-4C92-9393-EAABB53C8FEA}" dt="2023-01-22T08:06:51.596" v="1" actId="20577"/>
          <ac:spMkLst>
            <pc:docMk/>
            <pc:sldMk cId="1816718207" sldId="306"/>
            <ac:spMk id="2" creationId="{4AC87CFB-38B7-D2D5-A436-6A11C3CB9227}"/>
          </ac:spMkLst>
        </pc:spChg>
        <pc:spChg chg="mod">
          <ac:chgData name="ISHA PARANJPE - 70092000064" userId="S::isha.paranjpe64@svkmmumbai.onmicrosoft.com::04c0ebd1-6a49-4055-81ec-c6ae7a5d4199" providerId="AD" clId="Web-{1C1C17FD-D416-4C92-9393-EAABB53C8FEA}" dt="2023-01-22T08:07:09.846" v="5" actId="20577"/>
          <ac:spMkLst>
            <pc:docMk/>
            <pc:sldMk cId="1816718207" sldId="306"/>
            <ac:spMk id="3" creationId="{8922218E-83B7-9AF8-A658-EB5C8963AEFF}"/>
          </ac:spMkLst>
        </pc:spChg>
      </pc:sldChg>
    </pc:docChg>
  </pc:docChgLst>
  <pc:docChgLst>
    <pc:chgData name="ATISHAY GWARI - 70092000080" userId="S::atishay.gwari80@svkmmumbai.onmicrosoft.com::15246bde-0f3a-4246-8e72-08f88c9ff0fa" providerId="AD" clId="Web-{D79C4E3C-462D-451B-BDBA-0F75064F3BE7}"/>
    <pc:docChg chg="modSld">
      <pc:chgData name="ATISHAY GWARI - 70092000080" userId="S::atishay.gwari80@svkmmumbai.onmicrosoft.com::15246bde-0f3a-4246-8e72-08f88c9ff0fa" providerId="AD" clId="Web-{D79C4E3C-462D-451B-BDBA-0F75064F3BE7}" dt="2023-01-27T15:25:24.119" v="0" actId="1076"/>
      <pc:docMkLst>
        <pc:docMk/>
      </pc:docMkLst>
      <pc:sldChg chg="modSp">
        <pc:chgData name="ATISHAY GWARI - 70092000080" userId="S::atishay.gwari80@svkmmumbai.onmicrosoft.com::15246bde-0f3a-4246-8e72-08f88c9ff0fa" providerId="AD" clId="Web-{D79C4E3C-462D-451B-BDBA-0F75064F3BE7}" dt="2023-01-27T15:25:24.119" v="0" actId="1076"/>
        <pc:sldMkLst>
          <pc:docMk/>
          <pc:sldMk cId="806214181" sldId="302"/>
        </pc:sldMkLst>
        <pc:spChg chg="mod">
          <ac:chgData name="ATISHAY GWARI - 70092000080" userId="S::atishay.gwari80@svkmmumbai.onmicrosoft.com::15246bde-0f3a-4246-8e72-08f88c9ff0fa" providerId="AD" clId="Web-{D79C4E3C-462D-451B-BDBA-0F75064F3BE7}" dt="2023-01-27T15:25:24.119" v="0" actId="1076"/>
          <ac:spMkLst>
            <pc:docMk/>
            <pc:sldMk cId="806214181" sldId="302"/>
            <ac:spMk id="3" creationId="{D529BF05-511D-E452-3533-E523EB522034}"/>
          </ac:spMkLst>
        </pc:spChg>
      </pc:sldChg>
    </pc:docChg>
  </pc:docChgLst>
  <pc:docChgLst>
    <pc:chgData name="HEMANSI KEVADIYA - 70092000112" userId="S::hemansi.kevadiya12@svkmmumbai.onmicrosoft.com::7d6b0028-d259-48e5-8d2e-b2fb66ec8434" providerId="AD" clId="Web-{FE3664EB-46F3-4456-980F-7A8032BEA358}"/>
    <pc:docChg chg="modSld">
      <pc:chgData name="HEMANSI KEVADIYA - 70092000112" userId="S::hemansi.kevadiya12@svkmmumbai.onmicrosoft.com::7d6b0028-d259-48e5-8d2e-b2fb66ec8434" providerId="AD" clId="Web-{FE3664EB-46F3-4456-980F-7A8032BEA358}" dt="2023-01-29T08:06:40.657" v="2" actId="1076"/>
      <pc:docMkLst>
        <pc:docMk/>
      </pc:docMkLst>
      <pc:sldChg chg="modSp">
        <pc:chgData name="HEMANSI KEVADIYA - 70092000112" userId="S::hemansi.kevadiya12@svkmmumbai.onmicrosoft.com::7d6b0028-d259-48e5-8d2e-b2fb66ec8434" providerId="AD" clId="Web-{FE3664EB-46F3-4456-980F-7A8032BEA358}" dt="2023-01-29T08:06:40.657" v="2" actId="1076"/>
        <pc:sldMkLst>
          <pc:docMk/>
          <pc:sldMk cId="2105561614" sldId="287"/>
        </pc:sldMkLst>
        <pc:picChg chg="mod">
          <ac:chgData name="HEMANSI KEVADIYA - 70092000112" userId="S::hemansi.kevadiya12@svkmmumbai.onmicrosoft.com::7d6b0028-d259-48e5-8d2e-b2fb66ec8434" providerId="AD" clId="Web-{FE3664EB-46F3-4456-980F-7A8032BEA358}" dt="2023-01-29T08:06:40.657" v="2" actId="1076"/>
          <ac:picMkLst>
            <pc:docMk/>
            <pc:sldMk cId="2105561614" sldId="287"/>
            <ac:picMk id="3074" creationId="{35C1E604-1DBB-F712-3D71-97B8B1412EAA}"/>
          </ac:picMkLst>
        </pc:picChg>
      </pc:sldChg>
    </pc:docChg>
  </pc:docChgLst>
  <pc:docChgLst>
    <pc:chgData name="DHRUV SAHNI - 70092000070" userId="S::dhruv.sahni70@svkmmumbai.onmicrosoft.com::0af19f2f-639f-4247-979c-34ef5a70b2ba" providerId="AD" clId="Web-{7FEA903C-EFE4-4183-A867-0C4BDCCB714A}"/>
    <pc:docChg chg="modSld">
      <pc:chgData name="DHRUV SAHNI - 70092000070" userId="S::dhruv.sahni70@svkmmumbai.onmicrosoft.com::0af19f2f-639f-4247-979c-34ef5a70b2ba" providerId="AD" clId="Web-{7FEA903C-EFE4-4183-A867-0C4BDCCB714A}" dt="2023-04-17T10:49:41.676" v="1" actId="1076"/>
      <pc:docMkLst>
        <pc:docMk/>
      </pc:docMkLst>
      <pc:sldChg chg="modSp">
        <pc:chgData name="DHRUV SAHNI - 70092000070" userId="S::dhruv.sahni70@svkmmumbai.onmicrosoft.com::0af19f2f-639f-4247-979c-34ef5a70b2ba" providerId="AD" clId="Web-{7FEA903C-EFE4-4183-A867-0C4BDCCB714A}" dt="2023-04-17T10:49:10.254" v="0" actId="1076"/>
        <pc:sldMkLst>
          <pc:docMk/>
          <pc:sldMk cId="3834757559" sldId="309"/>
        </pc:sldMkLst>
        <pc:picChg chg="mod">
          <ac:chgData name="DHRUV SAHNI - 70092000070" userId="S::dhruv.sahni70@svkmmumbai.onmicrosoft.com::0af19f2f-639f-4247-979c-34ef5a70b2ba" providerId="AD" clId="Web-{7FEA903C-EFE4-4183-A867-0C4BDCCB714A}" dt="2023-04-17T10:49:10.254" v="0" actId="1076"/>
          <ac:picMkLst>
            <pc:docMk/>
            <pc:sldMk cId="3834757559" sldId="309"/>
            <ac:picMk id="7172" creationId="{1067D994-0422-300E-65FA-958E7E68B292}"/>
          </ac:picMkLst>
        </pc:picChg>
      </pc:sldChg>
      <pc:sldChg chg="modSp">
        <pc:chgData name="DHRUV SAHNI - 70092000070" userId="S::dhruv.sahni70@svkmmumbai.onmicrosoft.com::0af19f2f-639f-4247-979c-34ef5a70b2ba" providerId="AD" clId="Web-{7FEA903C-EFE4-4183-A867-0C4BDCCB714A}" dt="2023-04-17T10:49:41.676" v="1" actId="1076"/>
        <pc:sldMkLst>
          <pc:docMk/>
          <pc:sldMk cId="626931757" sldId="310"/>
        </pc:sldMkLst>
        <pc:picChg chg="mod">
          <ac:chgData name="DHRUV SAHNI - 70092000070" userId="S::dhruv.sahni70@svkmmumbai.onmicrosoft.com::0af19f2f-639f-4247-979c-34ef5a70b2ba" providerId="AD" clId="Web-{7FEA903C-EFE4-4183-A867-0C4BDCCB714A}" dt="2023-04-17T10:49:41.676" v="1" actId="1076"/>
          <ac:picMkLst>
            <pc:docMk/>
            <pc:sldMk cId="626931757" sldId="310"/>
            <ac:picMk id="8194" creationId="{F4557171-7BBE-AC8C-6B19-440E9B3C67DE}"/>
          </ac:picMkLst>
        </pc:picChg>
      </pc:sldChg>
    </pc:docChg>
  </pc:docChgLst>
  <pc:docChgLst>
    <pc:chgData name="AKSHAY RAVI - 70092000103" userId="S::akshay.ravi03@svkmmumbai.onmicrosoft.com::8aab9ae8-334c-4007-97dd-feb45ec29b88" providerId="AD" clId="Web-{27BB8221-B1F5-4250-B7CF-8197E787093E}"/>
    <pc:docChg chg="modSld">
      <pc:chgData name="AKSHAY RAVI - 70092000103" userId="S::akshay.ravi03@svkmmumbai.onmicrosoft.com::8aab9ae8-334c-4007-97dd-feb45ec29b88" providerId="AD" clId="Web-{27BB8221-B1F5-4250-B7CF-8197E787093E}" dt="2023-01-28T16:33:52.786" v="0" actId="1076"/>
      <pc:docMkLst>
        <pc:docMk/>
      </pc:docMkLst>
      <pc:sldChg chg="modSp">
        <pc:chgData name="AKSHAY RAVI - 70092000103" userId="S::akshay.ravi03@svkmmumbai.onmicrosoft.com::8aab9ae8-334c-4007-97dd-feb45ec29b88" providerId="AD" clId="Web-{27BB8221-B1F5-4250-B7CF-8197E787093E}" dt="2023-01-28T16:33:52.786" v="0" actId="1076"/>
        <pc:sldMkLst>
          <pc:docMk/>
          <pc:sldMk cId="248221846" sldId="308"/>
        </pc:sldMkLst>
        <pc:picChg chg="mod">
          <ac:chgData name="AKSHAY RAVI - 70092000103" userId="S::akshay.ravi03@svkmmumbai.onmicrosoft.com::8aab9ae8-334c-4007-97dd-feb45ec29b88" providerId="AD" clId="Web-{27BB8221-B1F5-4250-B7CF-8197E787093E}" dt="2023-01-28T16:33:52.786" v="0" actId="1076"/>
          <ac:picMkLst>
            <pc:docMk/>
            <pc:sldMk cId="248221846" sldId="308"/>
            <ac:picMk id="7" creationId="{78BCAA36-B161-8DF1-5635-F87E1EA3CAAB}"/>
          </ac:picMkLst>
        </pc:picChg>
      </pc:sldChg>
    </pc:docChg>
  </pc:docChgLst>
  <pc:docChgLst>
    <pc:chgData name="DHARM  SAGPARIA - 70092000051" userId="S::dharm.sagparia51@svkmmumbai.onmicrosoft.com::24ecde79-ffd5-4ec1-ad7b-7418ca8fe624" providerId="AD" clId="Web-{521893DB-6655-4929-BE03-FD6B5C533C54}"/>
    <pc:docChg chg="modSld">
      <pc:chgData name="DHARM  SAGPARIA - 70092000051" userId="S::dharm.sagparia51@svkmmumbai.onmicrosoft.com::24ecde79-ffd5-4ec1-ad7b-7418ca8fe624" providerId="AD" clId="Web-{521893DB-6655-4929-BE03-FD6B5C533C54}" dt="2023-04-18T07:13:59.814" v="1" actId="1076"/>
      <pc:docMkLst>
        <pc:docMk/>
      </pc:docMkLst>
      <pc:sldChg chg="modSp">
        <pc:chgData name="DHARM  SAGPARIA - 70092000051" userId="S::dharm.sagparia51@svkmmumbai.onmicrosoft.com::24ecde79-ffd5-4ec1-ad7b-7418ca8fe624" providerId="AD" clId="Web-{521893DB-6655-4929-BE03-FD6B5C533C54}" dt="2023-04-18T07:13:59.814" v="1" actId="1076"/>
        <pc:sldMkLst>
          <pc:docMk/>
          <pc:sldMk cId="4083576556" sldId="291"/>
        </pc:sldMkLst>
        <pc:picChg chg="mod">
          <ac:chgData name="DHARM  SAGPARIA - 70092000051" userId="S::dharm.sagparia51@svkmmumbai.onmicrosoft.com::24ecde79-ffd5-4ec1-ad7b-7418ca8fe624" providerId="AD" clId="Web-{521893DB-6655-4929-BE03-FD6B5C533C54}" dt="2023-04-18T07:13:59.814" v="1" actId="1076"/>
          <ac:picMkLst>
            <pc:docMk/>
            <pc:sldMk cId="4083576556" sldId="291"/>
            <ac:picMk id="7172" creationId="{3A07A185-4032-C0F0-26FB-5F2C7A14E5CD}"/>
          </ac:picMkLst>
        </pc:picChg>
      </pc:sldChg>
    </pc:docChg>
  </pc:docChgLst>
  <pc:docChgLst>
    <pc:chgData name="HARSH RAJ - 70092000055" userId="S::harsh.raj55@svkmmumbai.onmicrosoft.com::4aeb8778-e518-4d51-989c-7b7a2f198c2a" providerId="AD" clId="Web-{9EADB599-876A-4F30-933B-52120D3BBA42}"/>
    <pc:docChg chg="modSld">
      <pc:chgData name="HARSH RAJ - 70092000055" userId="S::harsh.raj55@svkmmumbai.onmicrosoft.com::4aeb8778-e518-4d51-989c-7b7a2f198c2a" providerId="AD" clId="Web-{9EADB599-876A-4F30-933B-52120D3BBA42}" dt="2023-01-27T12:19:54.834" v="0" actId="1076"/>
      <pc:docMkLst>
        <pc:docMk/>
      </pc:docMkLst>
      <pc:sldChg chg="modSp">
        <pc:chgData name="HARSH RAJ - 70092000055" userId="S::harsh.raj55@svkmmumbai.onmicrosoft.com::4aeb8778-e518-4d51-989c-7b7a2f198c2a" providerId="AD" clId="Web-{9EADB599-876A-4F30-933B-52120D3BBA42}" dt="2023-01-27T12:19:54.834" v="0" actId="1076"/>
        <pc:sldMkLst>
          <pc:docMk/>
          <pc:sldMk cId="2693052282" sldId="307"/>
        </pc:sldMkLst>
        <pc:picChg chg="mod">
          <ac:chgData name="HARSH RAJ - 70092000055" userId="S::harsh.raj55@svkmmumbai.onmicrosoft.com::4aeb8778-e518-4d51-989c-7b7a2f198c2a" providerId="AD" clId="Web-{9EADB599-876A-4F30-933B-52120D3BBA42}" dt="2023-01-27T12:19:54.834" v="0" actId="1076"/>
          <ac:picMkLst>
            <pc:docMk/>
            <pc:sldMk cId="2693052282" sldId="307"/>
            <ac:picMk id="6146" creationId="{1F427A19-00A8-62F1-F9E3-4D85D224A7AC}"/>
          </ac:picMkLst>
        </pc:picChg>
      </pc:sldChg>
    </pc:docChg>
  </pc:docChgLst>
  <pc:docChgLst>
    <pc:chgData name="ANUJ GARG - 70092000113" userId="S::anuj.garg13@svkmmumbai.onmicrosoft.com::81662864-9ede-44f6-b96f-13db5c6f0db7" providerId="AD" clId="Web-{FBEA2F5A-61CE-4DB0-AD69-2CD120AA2389}"/>
    <pc:docChg chg="modSld">
      <pc:chgData name="ANUJ GARG - 70092000113" userId="S::anuj.garg13@svkmmumbai.onmicrosoft.com::81662864-9ede-44f6-b96f-13db5c6f0db7" providerId="AD" clId="Web-{FBEA2F5A-61CE-4DB0-AD69-2CD120AA2389}" dt="2023-04-19T12:38:47.971" v="1" actId="1076"/>
      <pc:docMkLst>
        <pc:docMk/>
      </pc:docMkLst>
      <pc:sldChg chg="modSp">
        <pc:chgData name="ANUJ GARG - 70092000113" userId="S::anuj.garg13@svkmmumbai.onmicrosoft.com::81662864-9ede-44f6-b96f-13db5c6f0db7" providerId="AD" clId="Web-{FBEA2F5A-61CE-4DB0-AD69-2CD120AA2389}" dt="2023-04-19T12:38:47.971" v="1" actId="1076"/>
        <pc:sldMkLst>
          <pc:docMk/>
          <pc:sldMk cId="3071292479" sldId="297"/>
        </pc:sldMkLst>
        <pc:picChg chg="mod">
          <ac:chgData name="ANUJ GARG - 70092000113" userId="S::anuj.garg13@svkmmumbai.onmicrosoft.com::81662864-9ede-44f6-b96f-13db5c6f0db7" providerId="AD" clId="Web-{FBEA2F5A-61CE-4DB0-AD69-2CD120AA2389}" dt="2023-04-19T12:38:47.971" v="1" actId="1076"/>
          <ac:picMkLst>
            <pc:docMk/>
            <pc:sldMk cId="3071292479" sldId="297"/>
            <ac:picMk id="9" creationId="{708B2AD6-F30C-B742-3FF1-5FFA1B70FC2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7T10:22:40.698"/>
    </inkml:context>
    <inkml:brush xml:id="br0">
      <inkml:brushProperty name="width" value="0.1" units="cm"/>
      <inkml:brushProperty name="height" value="0.1" units="cm"/>
    </inkml:brush>
  </inkml:definitions>
  <inkml:trace contextRef="#ctx0" brushRef="#br0">6045 9979 2569 0 0,'4'0'0'0'0,"5"0"0"0"0,5 0 0 0 0,8 0-1285 0 0,3 0 514 0 0,2 0 514 0 0,1 0 1 0 0,-2-4 256 0 0,3-1 0 0 0,0-4 0 0 0,-1-1 0 0 0,3-1 0 0 0,-1-4 385 0 0,0 1-385 0 0,-7-1 128 0 0,-3-1 1 0 0,0-3-258 0 0,-1-1 129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1F9AA-9D2A-45A4-AC8B-029FABECF425}" type="datetimeFigureOut">
              <a:rPr lang="en-IN" smtClean="0"/>
              <a:t>19-04-2023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64F93-7E7C-4649-B69E-96324F8C51A5}" type="slidenum">
              <a:rPr lang="en-IN" smtClean="0"/>
              <a:t>‹#›</a:t>
            </a:fld>
            <a:endParaRPr lang="en-IN"/>
          </a:p>
        </p:txBody>
      </p:sp>
    </p:spTree>
    <p:extLst>
      <p:ext uri="{BB962C8B-B14F-4D97-AF65-F5344CB8AC3E}">
        <p14:creationId xmlns:p14="http://schemas.microsoft.com/office/powerpoint/2010/main" val="172774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4/19/2023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4/19/2023</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4/19/2023</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4/19/2023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4/19/2023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4/19/2023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4/19/2023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4/19/2023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4/19/2023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4/19/2023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4/19/2023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4/19/2023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400"/>
              <a:t>Computer Vision Applications</a:t>
            </a:r>
            <a:endParaRPr lang="en-US" sz="800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a:solidFill>
                  <a:schemeClr val="tx1">
                    <a:lumMod val="85000"/>
                    <a:lumOff val="15000"/>
                  </a:schemeClr>
                </a:solidFill>
              </a:rPr>
              <a:t>By Quadeer Shaikh</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New Report Finds Adoption of AI-Based Machine Vision Growing – Metrology  and Quality News - Online Magazine">
            <a:extLst>
              <a:ext uri="{FF2B5EF4-FFF2-40B4-BE49-F238E27FC236}">
                <a16:creationId xmlns:a16="http://schemas.microsoft.com/office/drawing/2014/main" id="{025CE748-45B2-488E-567E-F5DF9CBEAF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74" r="53772"/>
          <a:stretch/>
        </p:blipFill>
        <p:spPr bwMode="auto">
          <a:xfrm>
            <a:off x="0" y="-1"/>
            <a:ext cx="44687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DBB2-09BF-CB88-B48B-7D72858919E6}"/>
              </a:ext>
            </a:extLst>
          </p:cNvPr>
          <p:cNvSpPr>
            <a:spLocks noGrp="1"/>
          </p:cNvSpPr>
          <p:nvPr>
            <p:ph type="title"/>
          </p:nvPr>
        </p:nvSpPr>
        <p:spPr/>
        <p:txBody>
          <a:bodyPr/>
          <a:lstStyle/>
          <a:p>
            <a:r>
              <a:rPr lang="en-IN"/>
              <a:t>Blobs as Interesting Points</a:t>
            </a:r>
          </a:p>
        </p:txBody>
      </p:sp>
      <p:sp>
        <p:nvSpPr>
          <p:cNvPr id="3" name="Content Placeholder 2">
            <a:extLst>
              <a:ext uri="{FF2B5EF4-FFF2-40B4-BE49-F238E27FC236}">
                <a16:creationId xmlns:a16="http://schemas.microsoft.com/office/drawing/2014/main" id="{670E4C9E-D356-D222-369C-2A7255A8ECF9}"/>
              </a:ext>
            </a:extLst>
          </p:cNvPr>
          <p:cNvSpPr>
            <a:spLocks noGrp="1"/>
          </p:cNvSpPr>
          <p:nvPr>
            <p:ph idx="1"/>
          </p:nvPr>
        </p:nvSpPr>
        <p:spPr/>
        <p:txBody>
          <a:bodyPr/>
          <a:lstStyle/>
          <a:p>
            <a:pPr marL="0" indent="0">
              <a:buNone/>
            </a:pPr>
            <a:r>
              <a:rPr lang="en-IN"/>
              <a:t>For a blob like feature to be useful we need to do the following</a:t>
            </a:r>
          </a:p>
          <a:p>
            <a:pPr marL="457200" indent="-457200">
              <a:buFont typeface="+mj-lt"/>
              <a:buAutoNum type="arabicPeriod"/>
            </a:pPr>
            <a:r>
              <a:rPr lang="en-IN"/>
              <a:t>Locate the blob</a:t>
            </a:r>
          </a:p>
          <a:p>
            <a:pPr marL="457200" indent="-457200">
              <a:buFont typeface="+mj-lt"/>
              <a:buAutoNum type="arabicPeriod"/>
            </a:pPr>
            <a:r>
              <a:rPr lang="en-IN"/>
              <a:t>Determine its size</a:t>
            </a:r>
          </a:p>
          <a:p>
            <a:pPr marL="457200" indent="-457200">
              <a:buFont typeface="+mj-lt"/>
              <a:buAutoNum type="arabicPeriod"/>
            </a:pPr>
            <a:r>
              <a:rPr lang="en-IN"/>
              <a:t>Determine its orientation</a:t>
            </a:r>
          </a:p>
          <a:p>
            <a:pPr marL="457200" indent="-457200">
              <a:buFont typeface="+mj-lt"/>
              <a:buAutoNum type="arabicPeriod"/>
            </a:pPr>
            <a:r>
              <a:rPr lang="en-IN"/>
              <a:t>Formulate a descriptor/signature </a:t>
            </a:r>
          </a:p>
          <a:p>
            <a:pPr marL="0" indent="0">
              <a:buNone/>
            </a:pPr>
            <a:r>
              <a:rPr lang="en-IN"/>
              <a:t>We will achieve this using the SIFT Algorithm (Scale Invariant Feature Transformation)</a:t>
            </a:r>
          </a:p>
        </p:txBody>
      </p:sp>
    </p:spTree>
    <p:extLst>
      <p:ext uri="{BB962C8B-B14F-4D97-AF65-F5344CB8AC3E}">
        <p14:creationId xmlns:p14="http://schemas.microsoft.com/office/powerpoint/2010/main" val="1659562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56D3-1AD0-4A37-D5A5-963B4C4D2931}"/>
              </a:ext>
            </a:extLst>
          </p:cNvPr>
          <p:cNvSpPr>
            <a:spLocks noGrp="1"/>
          </p:cNvSpPr>
          <p:nvPr>
            <p:ph type="title"/>
          </p:nvPr>
        </p:nvSpPr>
        <p:spPr/>
        <p:txBody>
          <a:bodyPr>
            <a:normAutofit/>
          </a:bodyPr>
          <a:lstStyle/>
          <a:p>
            <a:r>
              <a:rPr lang="en-IN" sz="3600" b="1"/>
              <a:t>SIFT (S</a:t>
            </a:r>
            <a:r>
              <a:rPr lang="en-IN" sz="3600"/>
              <a:t>cale </a:t>
            </a:r>
            <a:r>
              <a:rPr lang="en-IN" sz="3600" b="1"/>
              <a:t>I</a:t>
            </a:r>
            <a:r>
              <a:rPr lang="en-IN" sz="3600"/>
              <a:t>nvariant </a:t>
            </a:r>
            <a:r>
              <a:rPr lang="en-IN" sz="3600" b="1"/>
              <a:t>F</a:t>
            </a:r>
            <a:r>
              <a:rPr lang="en-IN" sz="3600"/>
              <a:t>eature </a:t>
            </a:r>
            <a:r>
              <a:rPr lang="en-IN" sz="3600" b="1"/>
              <a:t>T</a:t>
            </a:r>
            <a:r>
              <a:rPr lang="en-IN" sz="3600"/>
              <a:t>ransform)</a:t>
            </a:r>
          </a:p>
        </p:txBody>
      </p:sp>
      <p:sp>
        <p:nvSpPr>
          <p:cNvPr id="3" name="Content Placeholder 2">
            <a:extLst>
              <a:ext uri="{FF2B5EF4-FFF2-40B4-BE49-F238E27FC236}">
                <a16:creationId xmlns:a16="http://schemas.microsoft.com/office/drawing/2014/main" id="{FD092932-E07C-6507-3261-83EAE3B21A9E}"/>
              </a:ext>
            </a:extLst>
          </p:cNvPr>
          <p:cNvSpPr>
            <a:spLocks noGrp="1"/>
          </p:cNvSpPr>
          <p:nvPr>
            <p:ph idx="1"/>
          </p:nvPr>
        </p:nvSpPr>
        <p:spPr/>
        <p:txBody>
          <a:bodyPr/>
          <a:lstStyle/>
          <a:p>
            <a:pPr marL="457200" indent="-457200">
              <a:buFont typeface="+mj-lt"/>
              <a:buAutoNum type="arabicPeriod"/>
            </a:pPr>
            <a:r>
              <a:rPr lang="en-US" b="0" i="0">
                <a:solidFill>
                  <a:srgbClr val="222222"/>
                </a:solidFill>
                <a:effectLst/>
                <a:latin typeface="Lato" panose="020F0502020204030203" pitchFamily="34" charset="0"/>
              </a:rPr>
              <a:t>It is a feature detection algorithm in Computer Vision</a:t>
            </a:r>
          </a:p>
          <a:p>
            <a:pPr marL="457200" indent="-457200">
              <a:buFont typeface="+mj-lt"/>
              <a:buAutoNum type="arabicPeriod"/>
            </a:pPr>
            <a:r>
              <a:rPr lang="en-US" b="0" i="0">
                <a:solidFill>
                  <a:srgbClr val="222222"/>
                </a:solidFill>
                <a:effectLst/>
                <a:latin typeface="Lato" panose="020F0502020204030203" pitchFamily="34" charset="0"/>
              </a:rPr>
              <a:t>SIFT helps locate the local features in an image, commonly known as the ‘</a:t>
            </a:r>
            <a:r>
              <a:rPr lang="en-US" b="0" i="1" err="1">
                <a:solidFill>
                  <a:srgbClr val="222222"/>
                </a:solidFill>
                <a:effectLst/>
                <a:latin typeface="Lato" panose="020F0502020204030203" pitchFamily="34" charset="0"/>
              </a:rPr>
              <a:t>keypoints</a:t>
            </a:r>
            <a:r>
              <a:rPr lang="en-US" b="0" i="0">
                <a:solidFill>
                  <a:srgbClr val="222222"/>
                </a:solidFill>
                <a:effectLst/>
                <a:latin typeface="Lato" panose="020F0502020204030203" pitchFamily="34" charset="0"/>
              </a:rPr>
              <a:t>‘ of the image. These </a:t>
            </a:r>
            <a:r>
              <a:rPr lang="en-US" b="0" i="0" err="1">
                <a:solidFill>
                  <a:srgbClr val="222222"/>
                </a:solidFill>
                <a:effectLst/>
                <a:latin typeface="Lato" panose="020F0502020204030203" pitchFamily="34" charset="0"/>
              </a:rPr>
              <a:t>keypoints</a:t>
            </a:r>
            <a:r>
              <a:rPr lang="en-US" b="0" i="0">
                <a:solidFill>
                  <a:srgbClr val="222222"/>
                </a:solidFill>
                <a:effectLst/>
                <a:latin typeface="Lato" panose="020F0502020204030203" pitchFamily="34" charset="0"/>
              </a:rPr>
              <a:t> are scale &amp; rotation invariant that can be used for various computer vision applications, like image matching, object detection, scene detection, etc.</a:t>
            </a:r>
          </a:p>
          <a:p>
            <a:pPr marL="457200" indent="-457200">
              <a:buFont typeface="+mj-lt"/>
              <a:buAutoNum type="arabicPeriod"/>
            </a:pPr>
            <a:r>
              <a:rPr lang="en-US" b="1" i="0">
                <a:solidFill>
                  <a:srgbClr val="222222"/>
                </a:solidFill>
                <a:effectLst/>
                <a:latin typeface="Lato" panose="020F0502020204030203" pitchFamily="34" charset="0"/>
              </a:rPr>
              <a:t>The major advantage of SIFT features, over edge features or other features, is that they are not affected by the size or orientation of the image.</a:t>
            </a:r>
            <a:endParaRPr lang="en-US" b="0" i="0">
              <a:solidFill>
                <a:srgbClr val="222222"/>
              </a:solidFill>
              <a:effectLst/>
              <a:latin typeface="Lato" panose="020F0502020204030203" pitchFamily="34" charset="0"/>
            </a:endParaRPr>
          </a:p>
          <a:p>
            <a:br>
              <a:rPr lang="en-US"/>
            </a:br>
            <a:endParaRPr lang="en-IN"/>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BE6DB31-8188-BB40-56FC-1F90DBA57392}"/>
                  </a:ext>
                </a:extLst>
              </p14:cNvPr>
              <p14:cNvContentPartPr/>
              <p14:nvPr/>
            </p14:nvContentPartPr>
            <p14:xfrm>
              <a:off x="3234193" y="5446843"/>
              <a:ext cx="148897" cy="49537"/>
            </p14:xfrm>
          </p:contentPart>
        </mc:Choice>
        <mc:Fallback>
          <p:pic>
            <p:nvPicPr>
              <p:cNvPr id="4" name="Ink 3">
                <a:extLst>
                  <a:ext uri="{FF2B5EF4-FFF2-40B4-BE49-F238E27FC236}">
                    <a16:creationId xmlns:a16="http://schemas.microsoft.com/office/drawing/2014/main" id="{9BE6DB31-8188-BB40-56FC-1F90DBA57392}"/>
                  </a:ext>
                </a:extLst>
              </p:cNvPr>
              <p:cNvPicPr/>
              <p:nvPr/>
            </p:nvPicPr>
            <p:blipFill>
              <a:blip r:embed="rId3"/>
              <a:stretch>
                <a:fillRect/>
              </a:stretch>
            </p:blipFill>
            <p:spPr>
              <a:xfrm>
                <a:off x="3216254" y="5429024"/>
                <a:ext cx="184417" cy="84819"/>
              </a:xfrm>
              <a:prstGeom prst="rect">
                <a:avLst/>
              </a:prstGeom>
            </p:spPr>
          </p:pic>
        </mc:Fallback>
      </mc:AlternateContent>
    </p:spTree>
    <p:extLst>
      <p:ext uri="{BB962C8B-B14F-4D97-AF65-F5344CB8AC3E}">
        <p14:creationId xmlns:p14="http://schemas.microsoft.com/office/powerpoint/2010/main" val="2597697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56D3-1AD0-4A37-D5A5-963B4C4D2931}"/>
              </a:ext>
            </a:extLst>
          </p:cNvPr>
          <p:cNvSpPr>
            <a:spLocks noGrp="1"/>
          </p:cNvSpPr>
          <p:nvPr>
            <p:ph type="title"/>
          </p:nvPr>
        </p:nvSpPr>
        <p:spPr/>
        <p:txBody>
          <a:bodyPr>
            <a:normAutofit/>
          </a:bodyPr>
          <a:lstStyle/>
          <a:p>
            <a:r>
              <a:rPr lang="en-IN" sz="3600" b="1"/>
              <a:t>SIFT (S</a:t>
            </a:r>
            <a:r>
              <a:rPr lang="en-IN" sz="3600"/>
              <a:t>cale </a:t>
            </a:r>
            <a:r>
              <a:rPr lang="en-IN" sz="3600" b="1"/>
              <a:t>I</a:t>
            </a:r>
            <a:r>
              <a:rPr lang="en-IN" sz="3600"/>
              <a:t>nvariant </a:t>
            </a:r>
            <a:r>
              <a:rPr lang="en-IN" sz="3600" b="1"/>
              <a:t>F</a:t>
            </a:r>
            <a:r>
              <a:rPr lang="en-IN" sz="3600"/>
              <a:t>eature </a:t>
            </a:r>
            <a:r>
              <a:rPr lang="en-IN" sz="3600" b="1"/>
              <a:t>T</a:t>
            </a:r>
            <a:r>
              <a:rPr lang="en-IN" sz="3600"/>
              <a:t>ransform)</a:t>
            </a:r>
          </a:p>
        </p:txBody>
      </p:sp>
      <p:pic>
        <p:nvPicPr>
          <p:cNvPr id="11" name="Content Placeholder 10">
            <a:extLst>
              <a:ext uri="{FF2B5EF4-FFF2-40B4-BE49-F238E27FC236}">
                <a16:creationId xmlns:a16="http://schemas.microsoft.com/office/drawing/2014/main" id="{DB4E67DF-612D-3F36-AC8C-6F5B8005C8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8971" y="2108200"/>
            <a:ext cx="5014384" cy="3760788"/>
          </a:xfrm>
        </p:spPr>
      </p:pic>
    </p:spTree>
    <p:extLst>
      <p:ext uri="{BB962C8B-B14F-4D97-AF65-F5344CB8AC3E}">
        <p14:creationId xmlns:p14="http://schemas.microsoft.com/office/powerpoint/2010/main" val="3587491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37C5-BFE4-CF0B-8155-D6B802AE5970}"/>
              </a:ext>
            </a:extLst>
          </p:cNvPr>
          <p:cNvSpPr>
            <a:spLocks noGrp="1"/>
          </p:cNvSpPr>
          <p:nvPr>
            <p:ph type="title"/>
          </p:nvPr>
        </p:nvSpPr>
        <p:spPr/>
        <p:txBody>
          <a:bodyPr/>
          <a:lstStyle/>
          <a:p>
            <a:r>
              <a:rPr lang="en-IN"/>
              <a:t>SIFT Algorithm</a:t>
            </a:r>
          </a:p>
        </p:txBody>
      </p:sp>
      <p:sp>
        <p:nvSpPr>
          <p:cNvPr id="3" name="Content Placeholder 2">
            <a:extLst>
              <a:ext uri="{FF2B5EF4-FFF2-40B4-BE49-F238E27FC236}">
                <a16:creationId xmlns:a16="http://schemas.microsoft.com/office/drawing/2014/main" id="{A60090D3-2A0A-9E01-EF15-97AEE56C62DF}"/>
              </a:ext>
            </a:extLst>
          </p:cNvPr>
          <p:cNvSpPr>
            <a:spLocks noGrp="1"/>
          </p:cNvSpPr>
          <p:nvPr>
            <p:ph idx="1"/>
          </p:nvPr>
        </p:nvSpPr>
        <p:spPr/>
        <p:txBody>
          <a:bodyPr/>
          <a:lstStyle/>
          <a:p>
            <a:pPr marL="457200" indent="-457200">
              <a:buFont typeface="+mj-lt"/>
              <a:buAutoNum type="arabicPeriod"/>
            </a:pPr>
            <a:r>
              <a:rPr lang="en-IN"/>
              <a:t>Construct a Scale Space – To make feature scale independent</a:t>
            </a:r>
          </a:p>
          <a:p>
            <a:pPr marL="457200" indent="-457200">
              <a:buFont typeface="+mj-lt"/>
              <a:buAutoNum type="arabicPeriod"/>
            </a:pPr>
            <a:r>
              <a:rPr lang="en-IN" err="1"/>
              <a:t>Keypoint</a:t>
            </a:r>
            <a:r>
              <a:rPr lang="en-IN"/>
              <a:t> Localisation – Identifying the locations of suitable features/</a:t>
            </a:r>
            <a:r>
              <a:rPr lang="en-IN" err="1"/>
              <a:t>keypoints</a:t>
            </a:r>
            <a:endParaRPr lang="en-IN"/>
          </a:p>
          <a:p>
            <a:pPr marL="457200" indent="-457200">
              <a:buFont typeface="+mj-lt"/>
              <a:buAutoNum type="arabicPeriod"/>
            </a:pPr>
            <a:r>
              <a:rPr lang="en-IN"/>
              <a:t>Orientation Assignment – Ensuring that the </a:t>
            </a:r>
            <a:r>
              <a:rPr lang="en-IN" err="1"/>
              <a:t>keypoints</a:t>
            </a:r>
            <a:r>
              <a:rPr lang="en-IN"/>
              <a:t> are rotation invariant</a:t>
            </a:r>
          </a:p>
          <a:p>
            <a:pPr marL="457200" indent="-457200">
              <a:buFont typeface="+mj-lt"/>
              <a:buAutoNum type="arabicPeriod"/>
            </a:pPr>
            <a:r>
              <a:rPr lang="en-IN" err="1"/>
              <a:t>Keypoint</a:t>
            </a:r>
            <a:r>
              <a:rPr lang="en-IN"/>
              <a:t> Descriptor – Creation of a unique descriptor/signature of detected </a:t>
            </a:r>
            <a:r>
              <a:rPr lang="en-IN" err="1"/>
              <a:t>keypoints</a:t>
            </a:r>
            <a:endParaRPr lang="en-IN"/>
          </a:p>
        </p:txBody>
      </p:sp>
    </p:spTree>
    <p:extLst>
      <p:ext uri="{BB962C8B-B14F-4D97-AF65-F5344CB8AC3E}">
        <p14:creationId xmlns:p14="http://schemas.microsoft.com/office/powerpoint/2010/main" val="3838997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9DD9-F514-E2BA-0AE9-4F180430813E}"/>
              </a:ext>
            </a:extLst>
          </p:cNvPr>
          <p:cNvSpPr>
            <a:spLocks noGrp="1"/>
          </p:cNvSpPr>
          <p:nvPr>
            <p:ph type="title"/>
          </p:nvPr>
        </p:nvSpPr>
        <p:spPr/>
        <p:txBody>
          <a:bodyPr/>
          <a:lstStyle/>
          <a:p>
            <a:r>
              <a:rPr lang="en-IN"/>
              <a:t>Construction of Scale Space</a:t>
            </a:r>
          </a:p>
        </p:txBody>
      </p:sp>
      <p:sp>
        <p:nvSpPr>
          <p:cNvPr id="3" name="Content Placeholder 2">
            <a:extLst>
              <a:ext uri="{FF2B5EF4-FFF2-40B4-BE49-F238E27FC236}">
                <a16:creationId xmlns:a16="http://schemas.microsoft.com/office/drawing/2014/main" id="{D529BF05-511D-E452-3533-E523EB522034}"/>
              </a:ext>
            </a:extLst>
          </p:cNvPr>
          <p:cNvSpPr>
            <a:spLocks noGrp="1"/>
          </p:cNvSpPr>
          <p:nvPr>
            <p:ph idx="1"/>
          </p:nvPr>
        </p:nvSpPr>
        <p:spPr>
          <a:xfrm>
            <a:off x="1097280" y="2116395"/>
            <a:ext cx="10058400" cy="3760891"/>
          </a:xfrm>
        </p:spPr>
        <p:txBody>
          <a:bodyPr/>
          <a:lstStyle/>
          <a:p>
            <a:pPr>
              <a:buFont typeface="Arial" panose="020B0604020202020204" pitchFamily="34" charset="0"/>
              <a:buChar char="•"/>
            </a:pPr>
            <a:r>
              <a:rPr lang="en-IN"/>
              <a:t> Identification of most distinct features that are not scale dependent and ignoring any noise present</a:t>
            </a:r>
          </a:p>
          <a:p>
            <a:pPr>
              <a:buFont typeface="Arial" panose="020B0604020202020204" pitchFamily="34" charset="0"/>
              <a:buChar char="•"/>
            </a:pPr>
            <a:r>
              <a:rPr lang="en-IN"/>
              <a:t> Convert the image into grayscale and apply gaussian blur to remove noise</a:t>
            </a:r>
          </a:p>
          <a:p>
            <a:pPr>
              <a:buFont typeface="Arial" panose="020B0604020202020204" pitchFamily="34" charset="0"/>
              <a:buChar char="•"/>
            </a:pPr>
            <a:r>
              <a:rPr lang="en-IN"/>
              <a:t> Since we need to ensure that the features must be scale independent we need to search for the features on multiple scales by creating a scale space</a:t>
            </a:r>
          </a:p>
          <a:p>
            <a:pPr>
              <a:buFont typeface="Arial" panose="020B0604020202020204" pitchFamily="34" charset="0"/>
              <a:buChar char="•"/>
            </a:pPr>
            <a:r>
              <a:rPr lang="en-IN"/>
              <a:t> To create new sets of images of different scales we take the original image and keep on reducing its scale by half and create different blur versions of it</a:t>
            </a:r>
          </a:p>
        </p:txBody>
      </p:sp>
    </p:spTree>
    <p:extLst>
      <p:ext uri="{BB962C8B-B14F-4D97-AF65-F5344CB8AC3E}">
        <p14:creationId xmlns:p14="http://schemas.microsoft.com/office/powerpoint/2010/main" val="80621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9DD9-F514-E2BA-0AE9-4F180430813E}"/>
              </a:ext>
            </a:extLst>
          </p:cNvPr>
          <p:cNvSpPr>
            <a:spLocks noGrp="1"/>
          </p:cNvSpPr>
          <p:nvPr>
            <p:ph type="title"/>
          </p:nvPr>
        </p:nvSpPr>
        <p:spPr/>
        <p:txBody>
          <a:bodyPr/>
          <a:lstStyle/>
          <a:p>
            <a:r>
              <a:rPr lang="en-IN"/>
              <a:t>Construction of Scale Space</a:t>
            </a:r>
          </a:p>
        </p:txBody>
      </p:sp>
      <p:sp>
        <p:nvSpPr>
          <p:cNvPr id="5" name="Content Placeholder 4">
            <a:extLst>
              <a:ext uri="{FF2B5EF4-FFF2-40B4-BE49-F238E27FC236}">
                <a16:creationId xmlns:a16="http://schemas.microsoft.com/office/drawing/2014/main" id="{070E37F5-31CB-DAEE-26F4-202D5A5130CA}"/>
              </a:ext>
            </a:extLst>
          </p:cNvPr>
          <p:cNvSpPr>
            <a:spLocks noGrp="1"/>
          </p:cNvSpPr>
          <p:nvPr>
            <p:ph idx="1"/>
          </p:nvPr>
        </p:nvSpPr>
        <p:spPr/>
        <p:txBody>
          <a:bodyPr/>
          <a:lstStyle/>
          <a:p>
            <a:r>
              <a:rPr lang="en-US" b="1" i="0">
                <a:solidFill>
                  <a:srgbClr val="222222"/>
                </a:solidFill>
                <a:effectLst/>
                <a:latin typeface="Lato" panose="020F0502020204030203" pitchFamily="34" charset="0"/>
              </a:rPr>
              <a:t>The ideal number of octaves should be four</a:t>
            </a:r>
            <a:r>
              <a:rPr lang="en-US" b="0" i="0">
                <a:solidFill>
                  <a:srgbClr val="222222"/>
                </a:solidFill>
                <a:effectLst/>
                <a:latin typeface="Lato" panose="020F0502020204030203" pitchFamily="34" charset="0"/>
              </a:rPr>
              <a:t>, and for each octave, the number of blur images should be five.</a:t>
            </a:r>
            <a:endParaRPr lang="en-IN"/>
          </a:p>
        </p:txBody>
      </p:sp>
      <p:pic>
        <p:nvPicPr>
          <p:cNvPr id="3074" name="Picture 2" descr="sift octave">
            <a:extLst>
              <a:ext uri="{FF2B5EF4-FFF2-40B4-BE49-F238E27FC236}">
                <a16:creationId xmlns:a16="http://schemas.microsoft.com/office/drawing/2014/main" id="{E265C3C4-061F-94BD-59B0-072274E50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6581" y="2922309"/>
            <a:ext cx="5798838" cy="331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94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9DD9-F514-E2BA-0AE9-4F180430813E}"/>
              </a:ext>
            </a:extLst>
          </p:cNvPr>
          <p:cNvSpPr>
            <a:spLocks noGrp="1"/>
          </p:cNvSpPr>
          <p:nvPr>
            <p:ph type="title"/>
          </p:nvPr>
        </p:nvSpPr>
        <p:spPr/>
        <p:txBody>
          <a:bodyPr/>
          <a:lstStyle/>
          <a:p>
            <a:r>
              <a:rPr lang="en-IN"/>
              <a:t>Construction of Scale Space</a:t>
            </a:r>
          </a:p>
        </p:txBody>
      </p:sp>
      <p:sp>
        <p:nvSpPr>
          <p:cNvPr id="5" name="Content Placeholder 4">
            <a:extLst>
              <a:ext uri="{FF2B5EF4-FFF2-40B4-BE49-F238E27FC236}">
                <a16:creationId xmlns:a16="http://schemas.microsoft.com/office/drawing/2014/main" id="{070E37F5-31CB-DAEE-26F4-202D5A5130CA}"/>
              </a:ext>
            </a:extLst>
          </p:cNvPr>
          <p:cNvSpPr>
            <a:spLocks noGrp="1"/>
          </p:cNvSpPr>
          <p:nvPr>
            <p:ph idx="1"/>
          </p:nvPr>
        </p:nvSpPr>
        <p:spPr/>
        <p:txBody>
          <a:bodyPr/>
          <a:lstStyle/>
          <a:p>
            <a:r>
              <a:rPr lang="en-US">
                <a:solidFill>
                  <a:srgbClr val="222222"/>
                </a:solidFill>
                <a:latin typeface="Lato" panose="020F0502020204030203" pitchFamily="34" charset="0"/>
              </a:rPr>
              <a:t>W</a:t>
            </a:r>
            <a:r>
              <a:rPr lang="en-US" b="0" i="0">
                <a:solidFill>
                  <a:srgbClr val="222222"/>
                </a:solidFill>
                <a:effectLst/>
                <a:latin typeface="Lato" panose="020F0502020204030203" pitchFamily="34" charset="0"/>
              </a:rPr>
              <a:t>e have created images of multiple scales and used Gaussian blur for each of them to reduce the noise in the image. Now, we will try to enhance the features using a technique called Difference of Gaussians or </a:t>
            </a:r>
            <a:r>
              <a:rPr lang="en-US" b="0" i="0" err="1">
                <a:solidFill>
                  <a:srgbClr val="222222"/>
                </a:solidFill>
                <a:effectLst/>
                <a:latin typeface="Lato" panose="020F0502020204030203" pitchFamily="34" charset="0"/>
              </a:rPr>
              <a:t>DoG</a:t>
            </a:r>
            <a:r>
              <a:rPr lang="en-US" b="0" i="0">
                <a:solidFill>
                  <a:srgbClr val="222222"/>
                </a:solidFill>
                <a:effectLst/>
                <a:latin typeface="Lato" panose="020F0502020204030203" pitchFamily="34" charset="0"/>
              </a:rPr>
              <a:t>. </a:t>
            </a:r>
            <a:r>
              <a:rPr lang="en-US" b="0" i="0" err="1">
                <a:solidFill>
                  <a:srgbClr val="222222"/>
                </a:solidFill>
                <a:effectLst/>
                <a:latin typeface="Lato" panose="020F0502020204030203" pitchFamily="34" charset="0"/>
              </a:rPr>
              <a:t>DoG</a:t>
            </a:r>
            <a:r>
              <a:rPr lang="en-US" b="0" i="0">
                <a:solidFill>
                  <a:srgbClr val="222222"/>
                </a:solidFill>
                <a:effectLst/>
                <a:latin typeface="Lato" panose="020F0502020204030203" pitchFamily="34" charset="0"/>
              </a:rPr>
              <a:t> creates another set of images, for each octave, by subtracting every image from the previous image in the same scale.</a:t>
            </a:r>
            <a:endParaRPr lang="en-IN"/>
          </a:p>
        </p:txBody>
      </p:sp>
      <p:pic>
        <p:nvPicPr>
          <p:cNvPr id="4098" name="Picture 2" descr="difference of gaussian">
            <a:extLst>
              <a:ext uri="{FF2B5EF4-FFF2-40B4-BE49-F238E27FC236}">
                <a16:creationId xmlns:a16="http://schemas.microsoft.com/office/drawing/2014/main" id="{EFD48C63-7D9C-76B4-A9BB-5C202A3A7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3524117"/>
            <a:ext cx="3823512" cy="26127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fference of gaussian">
            <a:extLst>
              <a:ext uri="{FF2B5EF4-FFF2-40B4-BE49-F238E27FC236}">
                <a16:creationId xmlns:a16="http://schemas.microsoft.com/office/drawing/2014/main" id="{A126BCE4-C9CC-7934-E5FF-5CC2EAB75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05" y="3658208"/>
            <a:ext cx="2489737" cy="261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155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7CFB-38B7-D2D5-A436-6A11C3CB9227}"/>
              </a:ext>
            </a:extLst>
          </p:cNvPr>
          <p:cNvSpPr>
            <a:spLocks noGrp="1"/>
          </p:cNvSpPr>
          <p:nvPr>
            <p:ph type="title"/>
          </p:nvPr>
        </p:nvSpPr>
        <p:spPr/>
        <p:txBody>
          <a:bodyPr>
            <a:normAutofit/>
          </a:bodyPr>
          <a:lstStyle/>
          <a:p>
            <a:r>
              <a:rPr lang="en-IN" sz="2800"/>
              <a:t>KeyPoint Localization: Local Maxima and Local Minima</a:t>
            </a:r>
          </a:p>
        </p:txBody>
      </p:sp>
      <p:sp>
        <p:nvSpPr>
          <p:cNvPr id="3" name="Content Placeholder 2">
            <a:extLst>
              <a:ext uri="{FF2B5EF4-FFF2-40B4-BE49-F238E27FC236}">
                <a16:creationId xmlns:a16="http://schemas.microsoft.com/office/drawing/2014/main" id="{8922218E-83B7-9AF8-A658-EB5C8963AEFF}"/>
              </a:ext>
            </a:extLst>
          </p:cNvPr>
          <p:cNvSpPr>
            <a:spLocks noGrp="1"/>
          </p:cNvSpPr>
          <p:nvPr>
            <p:ph idx="1"/>
          </p:nvPr>
        </p:nvSpPr>
        <p:spPr>
          <a:xfrm>
            <a:off x="1097280" y="1985653"/>
            <a:ext cx="10058400" cy="3760891"/>
          </a:xfrm>
        </p:spPr>
        <p:txBody>
          <a:bodyPr vert="horz" lIns="0" tIns="45720" rIns="0" bIns="45720" rtlCol="0" anchor="t">
            <a:normAutofit/>
          </a:bodyPr>
          <a:lstStyle/>
          <a:p>
            <a:pPr>
              <a:buFont typeface="Arial" panose="020B0604020202020204" pitchFamily="34" charset="0"/>
              <a:buChar char="•"/>
            </a:pPr>
            <a:r>
              <a:rPr lang="en-US" sz="1600" b="0" i="0">
                <a:solidFill>
                  <a:srgbClr val="222222"/>
                </a:solidFill>
                <a:effectLst/>
                <a:latin typeface="Lato"/>
                <a:ea typeface="Lato"/>
                <a:cs typeface="Lato"/>
              </a:rPr>
              <a:t> Find the important </a:t>
            </a:r>
            <a:r>
              <a:rPr lang="en-US" sz="1600">
                <a:solidFill>
                  <a:srgbClr val="222222"/>
                </a:solidFill>
                <a:latin typeface="Lato"/>
                <a:ea typeface="Lato"/>
                <a:cs typeface="Lato"/>
              </a:rPr>
              <a:t>key points </a:t>
            </a:r>
            <a:r>
              <a:rPr lang="en-US" sz="1600" b="0" i="0">
                <a:solidFill>
                  <a:srgbClr val="222222"/>
                </a:solidFill>
                <a:effectLst/>
                <a:latin typeface="Lato"/>
                <a:ea typeface="Lato"/>
                <a:cs typeface="Lato"/>
              </a:rPr>
              <a:t>from the image that can be used for feature matching by looking for maxima and minima in the result of </a:t>
            </a:r>
            <a:r>
              <a:rPr lang="en-US" sz="1600" b="0" i="0" err="1">
                <a:solidFill>
                  <a:srgbClr val="222222"/>
                </a:solidFill>
                <a:effectLst/>
                <a:latin typeface="Lato"/>
                <a:ea typeface="Lato"/>
                <a:cs typeface="Lato"/>
              </a:rPr>
              <a:t>DoG</a:t>
            </a:r>
            <a:r>
              <a:rPr lang="en-US" sz="1600" b="0" i="0">
                <a:solidFill>
                  <a:srgbClr val="222222"/>
                </a:solidFill>
                <a:effectLst/>
                <a:latin typeface="Lato"/>
                <a:ea typeface="Lato"/>
                <a:cs typeface="Lato"/>
              </a:rPr>
              <a:t> step.</a:t>
            </a:r>
            <a:r>
              <a:rPr lang="en-US" sz="1600">
                <a:solidFill>
                  <a:srgbClr val="222222"/>
                </a:solidFill>
                <a:latin typeface="Lato"/>
                <a:ea typeface="Lato"/>
                <a:cs typeface="Lato"/>
              </a:rPr>
              <a:t> </a:t>
            </a:r>
          </a:p>
          <a:p>
            <a:pPr>
              <a:buFont typeface="Arial" panose="020B0604020202020204" pitchFamily="34" charset="0"/>
              <a:buChar char="•"/>
            </a:pPr>
            <a:r>
              <a:rPr lang="en-US" sz="1600">
                <a:solidFill>
                  <a:srgbClr val="222222"/>
                </a:solidFill>
                <a:latin typeface="Lato"/>
                <a:ea typeface="Lato"/>
                <a:cs typeface="Lato"/>
              </a:rPr>
              <a:t> </a:t>
            </a:r>
            <a:r>
              <a:rPr lang="en-US" sz="1600" b="0" i="0">
                <a:solidFill>
                  <a:srgbClr val="222222"/>
                </a:solidFill>
                <a:effectLst/>
                <a:latin typeface="Lato"/>
                <a:ea typeface="Lato"/>
                <a:cs typeface="Lato"/>
              </a:rPr>
              <a:t>To locate the local maxima and minima, we go through every pixel in the image and compare it with its neighboring pixels</a:t>
            </a:r>
            <a:endParaRPr lang="en-US"/>
          </a:p>
          <a:p>
            <a:pPr>
              <a:buFont typeface="Arial" panose="020B0604020202020204" pitchFamily="34" charset="0"/>
              <a:buChar char="•"/>
            </a:pPr>
            <a:r>
              <a:rPr lang="en-US" sz="1600">
                <a:solidFill>
                  <a:srgbClr val="222222"/>
                </a:solidFill>
                <a:latin typeface="Lato"/>
                <a:ea typeface="Lato"/>
                <a:cs typeface="Lato"/>
              </a:rPr>
              <a:t> Neighboring pixels </a:t>
            </a:r>
            <a:r>
              <a:rPr lang="en-US" sz="1600" b="0" i="0">
                <a:solidFill>
                  <a:srgbClr val="222222"/>
                </a:solidFill>
                <a:effectLst/>
                <a:latin typeface="Lato"/>
                <a:ea typeface="Lato"/>
                <a:cs typeface="Lato"/>
              </a:rPr>
              <a:t>not only includes the surrounding pixels of that image (in which the pixel lies), but also the nine pixels for the previous and next image in the octave. (</a:t>
            </a:r>
            <a:r>
              <a:rPr lang="en-US" sz="1400" b="0" i="0">
                <a:solidFill>
                  <a:srgbClr val="222222"/>
                </a:solidFill>
                <a:effectLst/>
                <a:latin typeface="Lato"/>
                <a:ea typeface="Lato"/>
                <a:cs typeface="Lato"/>
              </a:rPr>
              <a:t>compared with 26 other pixel values)</a:t>
            </a:r>
          </a:p>
          <a:p>
            <a:pPr>
              <a:buFont typeface="Arial" panose="020B0604020202020204" pitchFamily="34" charset="0"/>
              <a:buChar char="•"/>
            </a:pPr>
            <a:r>
              <a:rPr lang="en-US" sz="1400">
                <a:solidFill>
                  <a:srgbClr val="222222"/>
                </a:solidFill>
                <a:latin typeface="Lato"/>
                <a:ea typeface="Lato"/>
                <a:cs typeface="Lato"/>
              </a:rPr>
              <a:t> One more check is applied to select the most accurate key points</a:t>
            </a:r>
            <a:endParaRPr lang="en-US" sz="1600" b="0" i="0">
              <a:solidFill>
                <a:srgbClr val="222222"/>
              </a:solidFill>
              <a:effectLst/>
              <a:latin typeface="Lato"/>
              <a:ea typeface="Lato"/>
              <a:cs typeface="Lato"/>
            </a:endParaRPr>
          </a:p>
        </p:txBody>
      </p:sp>
      <p:pic>
        <p:nvPicPr>
          <p:cNvPr id="5122" name="Picture 2">
            <a:extLst>
              <a:ext uri="{FF2B5EF4-FFF2-40B4-BE49-F238E27FC236}">
                <a16:creationId xmlns:a16="http://schemas.microsoft.com/office/drawing/2014/main" id="{D956CDF0-AA2C-A9E9-3830-73024CC61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4409661"/>
            <a:ext cx="285750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18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7CFB-38B7-D2D5-A436-6A11C3CB9227}"/>
              </a:ext>
            </a:extLst>
          </p:cNvPr>
          <p:cNvSpPr>
            <a:spLocks noGrp="1"/>
          </p:cNvSpPr>
          <p:nvPr>
            <p:ph type="title"/>
          </p:nvPr>
        </p:nvSpPr>
        <p:spPr/>
        <p:txBody>
          <a:bodyPr>
            <a:normAutofit/>
          </a:bodyPr>
          <a:lstStyle/>
          <a:p>
            <a:r>
              <a:rPr lang="en-IN" sz="2800" err="1"/>
              <a:t>Keypoint</a:t>
            </a:r>
            <a:r>
              <a:rPr lang="en-IN" sz="2800"/>
              <a:t> Localization: Selection</a:t>
            </a:r>
          </a:p>
        </p:txBody>
      </p:sp>
      <p:sp>
        <p:nvSpPr>
          <p:cNvPr id="3" name="Content Placeholder 2">
            <a:extLst>
              <a:ext uri="{FF2B5EF4-FFF2-40B4-BE49-F238E27FC236}">
                <a16:creationId xmlns:a16="http://schemas.microsoft.com/office/drawing/2014/main" id="{8922218E-83B7-9AF8-A658-EB5C8963AEFF}"/>
              </a:ext>
            </a:extLst>
          </p:cNvPr>
          <p:cNvSpPr>
            <a:spLocks noGrp="1"/>
          </p:cNvSpPr>
          <p:nvPr>
            <p:ph idx="1"/>
          </p:nvPr>
        </p:nvSpPr>
        <p:spPr/>
        <p:txBody>
          <a:bodyPr>
            <a:normAutofit/>
          </a:bodyPr>
          <a:lstStyle/>
          <a:p>
            <a:pPr>
              <a:buFont typeface="Arial" panose="020B0604020202020204" pitchFamily="34" charset="0"/>
              <a:buChar char="•"/>
            </a:pPr>
            <a:r>
              <a:rPr lang="en-US" sz="1600" b="0" i="0">
                <a:solidFill>
                  <a:srgbClr val="222222"/>
                </a:solidFill>
                <a:effectLst/>
                <a:latin typeface="Lato" panose="020F0502020204030203" pitchFamily="34" charset="0"/>
              </a:rPr>
              <a:t> We have now generate scale invariant </a:t>
            </a:r>
            <a:r>
              <a:rPr lang="en-US" sz="1600" b="0" i="0" err="1">
                <a:solidFill>
                  <a:srgbClr val="222222"/>
                </a:solidFill>
                <a:effectLst/>
                <a:latin typeface="Lato" panose="020F0502020204030203" pitchFamily="34" charset="0"/>
              </a:rPr>
              <a:t>keypoints</a:t>
            </a:r>
            <a:r>
              <a:rPr lang="en-US" sz="1600" b="0" i="0">
                <a:solidFill>
                  <a:srgbClr val="222222"/>
                </a:solidFill>
                <a:effectLst/>
                <a:latin typeface="Lato" panose="020F0502020204030203" pitchFamily="34" charset="0"/>
              </a:rPr>
              <a:t>, </a:t>
            </a:r>
            <a:r>
              <a:rPr lang="en-US" sz="1400">
                <a:solidFill>
                  <a:srgbClr val="222222"/>
                </a:solidFill>
                <a:latin typeface="Lato" panose="020F0502020204030203" pitchFamily="34" charset="0"/>
              </a:rPr>
              <a:t>b</a:t>
            </a:r>
            <a:r>
              <a:rPr lang="en-US" sz="1400" b="0" i="0">
                <a:solidFill>
                  <a:srgbClr val="222222"/>
                </a:solidFill>
                <a:effectLst/>
                <a:latin typeface="Lato" panose="020F0502020204030203" pitchFamily="34" charset="0"/>
              </a:rPr>
              <a:t>ut some of these </a:t>
            </a:r>
            <a:r>
              <a:rPr lang="en-US" sz="1400" b="0" i="0" err="1">
                <a:solidFill>
                  <a:srgbClr val="222222"/>
                </a:solidFill>
                <a:effectLst/>
                <a:latin typeface="Lato" panose="020F0502020204030203" pitchFamily="34" charset="0"/>
              </a:rPr>
              <a:t>keypoints</a:t>
            </a:r>
            <a:r>
              <a:rPr lang="en-US" sz="1400" b="0" i="0">
                <a:solidFill>
                  <a:srgbClr val="222222"/>
                </a:solidFill>
                <a:effectLst/>
                <a:latin typeface="Lato" panose="020F0502020204030203" pitchFamily="34" charset="0"/>
              </a:rPr>
              <a:t> may not be robust to noise</a:t>
            </a:r>
          </a:p>
          <a:p>
            <a:pPr>
              <a:buFont typeface="Arial" panose="020B0604020202020204" pitchFamily="34" charset="0"/>
              <a:buChar char="•"/>
            </a:pPr>
            <a:r>
              <a:rPr lang="en-US" sz="1200" b="1" i="0">
                <a:solidFill>
                  <a:srgbClr val="222222"/>
                </a:solidFill>
                <a:effectLst/>
                <a:latin typeface="Lato" panose="020F0502020204030203" pitchFamily="34" charset="0"/>
              </a:rPr>
              <a:t> </a:t>
            </a:r>
            <a:r>
              <a:rPr lang="en-US" sz="1400">
                <a:solidFill>
                  <a:srgbClr val="222222"/>
                </a:solidFill>
                <a:latin typeface="Lato" panose="020F0502020204030203" pitchFamily="34" charset="0"/>
              </a:rPr>
              <a:t>W</a:t>
            </a:r>
            <a:r>
              <a:rPr lang="en-US" sz="1400" i="0">
                <a:solidFill>
                  <a:srgbClr val="222222"/>
                </a:solidFill>
                <a:effectLst/>
                <a:latin typeface="Lato" panose="020F0502020204030203" pitchFamily="34" charset="0"/>
              </a:rPr>
              <a:t>e will eliminate the </a:t>
            </a:r>
            <a:r>
              <a:rPr lang="en-US" sz="1400" i="0" err="1">
                <a:solidFill>
                  <a:srgbClr val="222222"/>
                </a:solidFill>
                <a:effectLst/>
                <a:latin typeface="Lato" panose="020F0502020204030203" pitchFamily="34" charset="0"/>
              </a:rPr>
              <a:t>keypoints</a:t>
            </a:r>
            <a:r>
              <a:rPr lang="en-US" sz="1400" i="0">
                <a:solidFill>
                  <a:srgbClr val="222222"/>
                </a:solidFill>
                <a:effectLst/>
                <a:latin typeface="Lato" panose="020F0502020204030203" pitchFamily="34" charset="0"/>
              </a:rPr>
              <a:t> that have low contrast, or lie very close to the edge</a:t>
            </a:r>
          </a:p>
          <a:p>
            <a:pPr>
              <a:buFont typeface="Arial" panose="020B0604020202020204" pitchFamily="34" charset="0"/>
              <a:buChar char="•"/>
            </a:pPr>
            <a:r>
              <a:rPr lang="en-US" sz="1600">
                <a:solidFill>
                  <a:srgbClr val="222222"/>
                </a:solidFill>
                <a:latin typeface="Lato" panose="020F0502020204030203" pitchFamily="34" charset="0"/>
              </a:rPr>
              <a:t> To deal with low contrast </a:t>
            </a:r>
            <a:r>
              <a:rPr lang="en-US" sz="1600" err="1">
                <a:solidFill>
                  <a:srgbClr val="222222"/>
                </a:solidFill>
                <a:latin typeface="Lato" panose="020F0502020204030203" pitchFamily="34" charset="0"/>
              </a:rPr>
              <a:t>keypoints</a:t>
            </a:r>
            <a:r>
              <a:rPr lang="en-US" sz="1600">
                <a:solidFill>
                  <a:srgbClr val="222222"/>
                </a:solidFill>
                <a:latin typeface="Lato" panose="020F0502020204030203" pitchFamily="34" charset="0"/>
              </a:rPr>
              <a:t> </a:t>
            </a:r>
          </a:p>
          <a:p>
            <a:pPr lvl="1">
              <a:buFont typeface="Arial" panose="020B0604020202020204" pitchFamily="34" charset="0"/>
              <a:buChar char="•"/>
            </a:pPr>
            <a:r>
              <a:rPr lang="en-US" sz="1400" b="0" i="0">
                <a:solidFill>
                  <a:srgbClr val="222222"/>
                </a:solidFill>
                <a:effectLst/>
                <a:latin typeface="Lato" panose="020F0502020204030203" pitchFamily="34" charset="0"/>
              </a:rPr>
              <a:t> a second-order Taylor expansion is computed for each </a:t>
            </a:r>
            <a:r>
              <a:rPr lang="en-US" sz="1400" b="0" i="0" err="1">
                <a:solidFill>
                  <a:srgbClr val="222222"/>
                </a:solidFill>
                <a:effectLst/>
                <a:latin typeface="Lato" panose="020F0502020204030203" pitchFamily="34" charset="0"/>
              </a:rPr>
              <a:t>keypoint</a:t>
            </a:r>
            <a:r>
              <a:rPr lang="en-US" sz="1400" b="0" i="0">
                <a:solidFill>
                  <a:srgbClr val="222222"/>
                </a:solidFill>
                <a:effectLst/>
                <a:latin typeface="Lato" panose="020F0502020204030203" pitchFamily="34" charset="0"/>
              </a:rPr>
              <a:t>. If the resulting value is less than 0.03 (in magnitude), we reject the </a:t>
            </a:r>
            <a:r>
              <a:rPr lang="en-US" sz="1400" b="0" i="0" err="1">
                <a:solidFill>
                  <a:srgbClr val="222222"/>
                </a:solidFill>
                <a:effectLst/>
                <a:latin typeface="Lato" panose="020F0502020204030203" pitchFamily="34" charset="0"/>
              </a:rPr>
              <a:t>keypoint</a:t>
            </a:r>
            <a:r>
              <a:rPr lang="en-US" sz="1400" b="0" i="0">
                <a:solidFill>
                  <a:srgbClr val="222222"/>
                </a:solidFill>
                <a:effectLst/>
                <a:latin typeface="Lato" panose="020F0502020204030203" pitchFamily="34" charset="0"/>
              </a:rPr>
              <a:t>.</a:t>
            </a:r>
          </a:p>
          <a:p>
            <a:pPr>
              <a:buFont typeface="Arial" panose="020B0604020202020204" pitchFamily="34" charset="0"/>
              <a:buChar char="•"/>
            </a:pPr>
            <a:r>
              <a:rPr lang="en-US" sz="1600">
                <a:solidFill>
                  <a:srgbClr val="222222"/>
                </a:solidFill>
                <a:latin typeface="Lato" panose="020F0502020204030203" pitchFamily="34" charset="0"/>
              </a:rPr>
              <a:t> To deal with </a:t>
            </a:r>
            <a:r>
              <a:rPr lang="en-US" sz="1600" err="1">
                <a:solidFill>
                  <a:srgbClr val="222222"/>
                </a:solidFill>
                <a:latin typeface="Lato" panose="020F0502020204030203" pitchFamily="34" charset="0"/>
              </a:rPr>
              <a:t>keypoints</a:t>
            </a:r>
            <a:r>
              <a:rPr lang="en-US" sz="1600">
                <a:solidFill>
                  <a:srgbClr val="222222"/>
                </a:solidFill>
                <a:latin typeface="Lato" panose="020F0502020204030203" pitchFamily="34" charset="0"/>
              </a:rPr>
              <a:t> that are too close to the edge</a:t>
            </a:r>
          </a:p>
          <a:p>
            <a:pPr lvl="1">
              <a:buFont typeface="Arial" panose="020B0604020202020204" pitchFamily="34" charset="0"/>
              <a:buChar char="•"/>
            </a:pPr>
            <a:r>
              <a:rPr lang="en-US" sz="1400" b="0" i="0">
                <a:solidFill>
                  <a:srgbClr val="222222"/>
                </a:solidFill>
                <a:effectLst/>
                <a:latin typeface="Lato" panose="020F0502020204030203" pitchFamily="34" charset="0"/>
              </a:rPr>
              <a:t>A second-order Hessian matrix is used to identify such </a:t>
            </a:r>
            <a:r>
              <a:rPr lang="en-US" sz="1400" b="0" i="0" err="1">
                <a:solidFill>
                  <a:srgbClr val="222222"/>
                </a:solidFill>
                <a:effectLst/>
                <a:latin typeface="Lato" panose="020F0502020204030203" pitchFamily="34" charset="0"/>
              </a:rPr>
              <a:t>keypoints</a:t>
            </a:r>
            <a:r>
              <a:rPr lang="en-US" sz="1400">
                <a:solidFill>
                  <a:srgbClr val="222222"/>
                </a:solidFill>
                <a:latin typeface="Lato" panose="020F0502020204030203" pitchFamily="34" charset="0"/>
              </a:rPr>
              <a:t> and they are removed</a:t>
            </a:r>
          </a:p>
          <a:p>
            <a:pPr>
              <a:buFont typeface="Arial" panose="020B0604020202020204" pitchFamily="34" charset="0"/>
              <a:buChar char="•"/>
            </a:pPr>
            <a:r>
              <a:rPr lang="en-US" sz="1600" i="0">
                <a:solidFill>
                  <a:srgbClr val="222222"/>
                </a:solidFill>
                <a:effectLst/>
                <a:latin typeface="Lato" panose="020F0502020204030203" pitchFamily="34" charset="0"/>
              </a:rPr>
              <a:t> Now we have </a:t>
            </a:r>
            <a:r>
              <a:rPr lang="en-US" sz="1600">
                <a:solidFill>
                  <a:srgbClr val="222222"/>
                </a:solidFill>
                <a:latin typeface="Lato" panose="020F0502020204030203" pitchFamily="34" charset="0"/>
              </a:rPr>
              <a:t>the most accurate </a:t>
            </a:r>
            <a:r>
              <a:rPr lang="en-US" sz="1600" err="1">
                <a:solidFill>
                  <a:srgbClr val="222222"/>
                </a:solidFill>
                <a:latin typeface="Lato" panose="020F0502020204030203" pitchFamily="34" charset="0"/>
              </a:rPr>
              <a:t>keypoints</a:t>
            </a:r>
            <a:r>
              <a:rPr lang="en-US" sz="1600">
                <a:solidFill>
                  <a:srgbClr val="222222"/>
                </a:solidFill>
                <a:latin typeface="Lato" panose="020F0502020204030203" pitchFamily="34" charset="0"/>
              </a:rPr>
              <a:t> which need to be assigned an orientation value so that they are rotation invariant</a:t>
            </a:r>
            <a:endParaRPr lang="en-US" sz="1600" i="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3259057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9C21-4C96-4FFA-ABD5-4A2C58E7261B}"/>
              </a:ext>
            </a:extLst>
          </p:cNvPr>
          <p:cNvSpPr>
            <a:spLocks noGrp="1"/>
          </p:cNvSpPr>
          <p:nvPr>
            <p:ph type="title"/>
          </p:nvPr>
        </p:nvSpPr>
        <p:spPr/>
        <p:txBody>
          <a:bodyPr/>
          <a:lstStyle/>
          <a:p>
            <a:r>
              <a:rPr lang="en-IN"/>
              <a:t>Orientation Assignment</a:t>
            </a:r>
          </a:p>
        </p:txBody>
      </p:sp>
      <p:sp>
        <p:nvSpPr>
          <p:cNvPr id="3" name="Content Placeholder 2">
            <a:extLst>
              <a:ext uri="{FF2B5EF4-FFF2-40B4-BE49-F238E27FC236}">
                <a16:creationId xmlns:a16="http://schemas.microsoft.com/office/drawing/2014/main" id="{281ADAF3-E763-C970-E861-1ED922F0D7F7}"/>
              </a:ext>
            </a:extLst>
          </p:cNvPr>
          <p:cNvSpPr>
            <a:spLocks noGrp="1"/>
          </p:cNvSpPr>
          <p:nvPr>
            <p:ph idx="1"/>
          </p:nvPr>
        </p:nvSpPr>
        <p:spPr>
          <a:xfrm>
            <a:off x="1097280" y="2013933"/>
            <a:ext cx="10058400" cy="3760891"/>
          </a:xfrm>
        </p:spPr>
        <p:txBody>
          <a:bodyPr>
            <a:normAutofit/>
          </a:bodyPr>
          <a:lstStyle/>
          <a:p>
            <a:pPr>
              <a:buFont typeface="Arial" panose="020B0604020202020204" pitchFamily="34" charset="0"/>
              <a:buChar char="•"/>
            </a:pPr>
            <a:r>
              <a:rPr lang="en-IN" sz="1800"/>
              <a:t> Now that we have the stable and accurate </a:t>
            </a:r>
            <a:r>
              <a:rPr lang="en-IN" sz="1800" err="1"/>
              <a:t>keypoints</a:t>
            </a:r>
            <a:r>
              <a:rPr lang="en-IN" sz="1800"/>
              <a:t> we will assign orientation to them so that they are rotation invariant </a:t>
            </a:r>
          </a:p>
          <a:p>
            <a:pPr lvl="1">
              <a:buFont typeface="Arial" panose="020B0604020202020204" pitchFamily="34" charset="0"/>
              <a:buChar char="•"/>
            </a:pPr>
            <a:r>
              <a:rPr lang="en-IN" sz="1600"/>
              <a:t>Calculate the orientation – Calculate the orientation by using gradient operators for all the pixel points that fall within the </a:t>
            </a:r>
            <a:r>
              <a:rPr lang="en-IN" sz="1600" err="1"/>
              <a:t>keypoint</a:t>
            </a:r>
            <a:r>
              <a:rPr lang="en-IN" sz="1600"/>
              <a:t> blob</a:t>
            </a:r>
          </a:p>
          <a:p>
            <a:pPr lvl="1">
              <a:buFont typeface="Arial" panose="020B0604020202020204" pitchFamily="34" charset="0"/>
              <a:buChar char="•"/>
            </a:pPr>
            <a:r>
              <a:rPr lang="en-IN" sz="1600"/>
              <a:t>Calculate the histogram of orientation – Create a histogram by taking the angles of all the pixels inside the blob, the angle bin with the peak value becomes the </a:t>
            </a:r>
            <a:r>
              <a:rPr lang="en-IN" sz="1600" b="1"/>
              <a:t>principle orientation of the blob</a:t>
            </a:r>
          </a:p>
        </p:txBody>
      </p:sp>
      <p:pic>
        <p:nvPicPr>
          <p:cNvPr id="5" name="Picture 4">
            <a:extLst>
              <a:ext uri="{FF2B5EF4-FFF2-40B4-BE49-F238E27FC236}">
                <a16:creationId xmlns:a16="http://schemas.microsoft.com/office/drawing/2014/main" id="{1294409E-A725-B3AE-F358-B23BCB996ADC}"/>
              </a:ext>
            </a:extLst>
          </p:cNvPr>
          <p:cNvPicPr>
            <a:picLocks noChangeAspect="1"/>
          </p:cNvPicPr>
          <p:nvPr/>
        </p:nvPicPr>
        <p:blipFill>
          <a:blip r:embed="rId2"/>
          <a:stretch>
            <a:fillRect/>
          </a:stretch>
        </p:blipFill>
        <p:spPr>
          <a:xfrm>
            <a:off x="2820579" y="4034672"/>
            <a:ext cx="1852845" cy="2205260"/>
          </a:xfrm>
          <a:prstGeom prst="rect">
            <a:avLst/>
          </a:prstGeom>
        </p:spPr>
      </p:pic>
      <p:pic>
        <p:nvPicPr>
          <p:cNvPr id="6146" name="Picture 2" descr="Histogram of oriented gradients">
            <a:extLst>
              <a:ext uri="{FF2B5EF4-FFF2-40B4-BE49-F238E27FC236}">
                <a16:creationId xmlns:a16="http://schemas.microsoft.com/office/drawing/2014/main" id="{1F427A19-00A8-62F1-F9E3-4D85D224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152" y="3964234"/>
            <a:ext cx="2765801" cy="235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05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F4C-BFF9-7A27-81B2-7BEA07556B11}"/>
              </a:ext>
            </a:extLst>
          </p:cNvPr>
          <p:cNvSpPr>
            <a:spLocks noGrp="1"/>
          </p:cNvSpPr>
          <p:nvPr>
            <p:ph type="title"/>
          </p:nvPr>
        </p:nvSpPr>
        <p:spPr>
          <a:xfrm>
            <a:off x="1097280" y="258323"/>
            <a:ext cx="10058400" cy="1450757"/>
          </a:xfrm>
        </p:spPr>
        <p:txBody>
          <a:bodyPr/>
          <a:lstStyle/>
          <a:p>
            <a:r>
              <a:rPr lang="en-IN"/>
              <a:t>About me</a:t>
            </a:r>
          </a:p>
        </p:txBody>
      </p:sp>
      <p:pic>
        <p:nvPicPr>
          <p:cNvPr id="5" name="Content Placeholder 4">
            <a:extLst>
              <a:ext uri="{FF2B5EF4-FFF2-40B4-BE49-F238E27FC236}">
                <a16:creationId xmlns:a16="http://schemas.microsoft.com/office/drawing/2014/main" id="{9B2F769C-EE72-88DA-859E-3B1C10FECA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653" y="2355223"/>
            <a:ext cx="2058447" cy="205844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4559E87-301C-1217-D0A0-2A9EFEF0601A}"/>
              </a:ext>
            </a:extLst>
          </p:cNvPr>
          <p:cNvSpPr txBox="1"/>
          <p:nvPr/>
        </p:nvSpPr>
        <p:spPr>
          <a:xfrm>
            <a:off x="3912123" y="2110126"/>
            <a:ext cx="7927942" cy="4278094"/>
          </a:xfrm>
          <a:prstGeom prst="rect">
            <a:avLst/>
          </a:prstGeom>
          <a:noFill/>
        </p:spPr>
        <p:txBody>
          <a:bodyPr wrap="square" rtlCol="0">
            <a:spAutoFit/>
          </a:bodyPr>
          <a:lstStyle/>
          <a:p>
            <a:r>
              <a:rPr lang="en-IN" sz="1600" b="1"/>
              <a:t>Work Experience</a:t>
            </a:r>
            <a:r>
              <a:rPr lang="en-IN" sz="1600"/>
              <a:t> </a:t>
            </a:r>
          </a:p>
          <a:p>
            <a:pPr marL="285750" indent="-285750">
              <a:buFont typeface="Arial" panose="020B0604020202020204" pitchFamily="34" charset="0"/>
              <a:buChar char="•"/>
            </a:pPr>
            <a:r>
              <a:rPr lang="en-IN" sz="1600"/>
              <a:t>Risk Analyst</a:t>
            </a:r>
          </a:p>
          <a:p>
            <a:pPr marL="742950" lvl="1" indent="-285750">
              <a:buFont typeface="Arial" panose="020B0604020202020204" pitchFamily="34" charset="0"/>
              <a:buChar char="•"/>
            </a:pPr>
            <a:r>
              <a:rPr lang="en-IN" sz="1600">
                <a:solidFill>
                  <a:schemeClr val="tx1">
                    <a:lumMod val="50000"/>
                    <a:lumOff val="50000"/>
                  </a:schemeClr>
                </a:solidFill>
              </a:rPr>
              <a:t>Morgan Stanley (Jan 2023 – Present)</a:t>
            </a:r>
          </a:p>
          <a:p>
            <a:pPr marL="285750" indent="-285750">
              <a:buFont typeface="Arial" panose="020B0604020202020204" pitchFamily="34" charset="0"/>
              <a:buChar char="•"/>
            </a:pPr>
            <a:r>
              <a:rPr lang="en-IN" sz="1600"/>
              <a:t>Data Science Intern</a:t>
            </a:r>
          </a:p>
          <a:p>
            <a:pPr marL="742950" lvl="1" indent="-285750">
              <a:buFont typeface="Arial" panose="020B0604020202020204" pitchFamily="34" charset="0"/>
              <a:buChar char="•"/>
            </a:pPr>
            <a:r>
              <a:rPr lang="en-IN" sz="1600">
                <a:solidFill>
                  <a:schemeClr val="tx1">
                    <a:lumMod val="50000"/>
                    <a:lumOff val="50000"/>
                  </a:schemeClr>
                </a:solidFill>
              </a:rPr>
              <a:t>AkzoNobel Coatings International B.V. Netherlands (Feb 2022 – Dec 2022)</a:t>
            </a:r>
          </a:p>
          <a:p>
            <a:pPr marL="285750" indent="-285750">
              <a:buFont typeface="Arial" panose="020B0604020202020204" pitchFamily="34" charset="0"/>
              <a:buChar char="•"/>
            </a:pPr>
            <a:r>
              <a:rPr lang="en-IN" sz="1600"/>
              <a:t>Data Science Intern</a:t>
            </a:r>
          </a:p>
          <a:p>
            <a:pPr marL="742950" lvl="1" indent="-285750">
              <a:buFont typeface="Arial" panose="020B0604020202020204" pitchFamily="34" charset="0"/>
              <a:buChar char="•"/>
            </a:pPr>
            <a:r>
              <a:rPr lang="en-IN" sz="1600" err="1">
                <a:solidFill>
                  <a:schemeClr val="tx1">
                    <a:lumMod val="50000"/>
                    <a:lumOff val="50000"/>
                  </a:schemeClr>
                </a:solidFill>
              </a:rPr>
              <a:t>EzeRx</a:t>
            </a:r>
            <a:r>
              <a:rPr lang="en-IN" sz="1600">
                <a:solidFill>
                  <a:schemeClr val="tx1">
                    <a:lumMod val="50000"/>
                    <a:lumOff val="50000"/>
                  </a:schemeClr>
                </a:solidFill>
              </a:rPr>
              <a:t> Health Tech </a:t>
            </a:r>
            <a:r>
              <a:rPr lang="en-IN" sz="1600" err="1">
                <a:solidFill>
                  <a:schemeClr val="tx1">
                    <a:lumMod val="50000"/>
                    <a:lumOff val="50000"/>
                  </a:schemeClr>
                </a:solidFill>
              </a:rPr>
              <a:t>Pvt.</a:t>
            </a:r>
            <a:r>
              <a:rPr lang="en-IN" sz="1600">
                <a:solidFill>
                  <a:schemeClr val="tx1">
                    <a:lumMod val="50000"/>
                    <a:lumOff val="50000"/>
                  </a:schemeClr>
                </a:solidFill>
              </a:rPr>
              <a:t> Ltd. (Jan 2022 – July 2022)</a:t>
            </a:r>
          </a:p>
          <a:p>
            <a:pPr marL="285750" indent="-285750">
              <a:buFont typeface="Arial" panose="020B0604020202020204" pitchFamily="34" charset="0"/>
              <a:buChar char="•"/>
            </a:pPr>
            <a:r>
              <a:rPr lang="en-IN" sz="1600"/>
              <a:t>Associate Engineer</a:t>
            </a:r>
          </a:p>
          <a:p>
            <a:pPr marL="742950" lvl="1" indent="-285750">
              <a:buFont typeface="Arial" panose="020B0604020202020204" pitchFamily="34" charset="0"/>
              <a:buChar char="•"/>
            </a:pPr>
            <a:r>
              <a:rPr lang="en-IN" sz="1600">
                <a:solidFill>
                  <a:schemeClr val="tx1">
                    <a:lumMod val="50000"/>
                    <a:lumOff val="50000"/>
                  </a:schemeClr>
                </a:solidFill>
              </a:rPr>
              <a:t>Tata Communications Ltd. (July 2019 – Aug 2020)</a:t>
            </a:r>
          </a:p>
          <a:p>
            <a:pPr marL="285750" indent="-285750">
              <a:buFont typeface="Arial" panose="020B0604020202020204" pitchFamily="34" charset="0"/>
              <a:buChar char="•"/>
            </a:pPr>
            <a:r>
              <a:rPr lang="en-IN" sz="1600"/>
              <a:t>Network Automation and Analysis Engineer Intern</a:t>
            </a:r>
          </a:p>
          <a:p>
            <a:pPr marL="742950" lvl="1" indent="-285750">
              <a:buFont typeface="Arial" panose="020B0604020202020204" pitchFamily="34" charset="0"/>
              <a:buChar char="•"/>
            </a:pPr>
            <a:r>
              <a:rPr lang="en-IN" sz="1600">
                <a:solidFill>
                  <a:schemeClr val="tx1">
                    <a:lumMod val="50000"/>
                    <a:lumOff val="50000"/>
                  </a:schemeClr>
                </a:solidFill>
              </a:rPr>
              <a:t>Cisco (June 2018 – July 2018)</a:t>
            </a:r>
          </a:p>
          <a:p>
            <a:pPr marL="285750" indent="-285750">
              <a:buFont typeface="Arial" panose="020B0604020202020204" pitchFamily="34" charset="0"/>
              <a:buChar char="•"/>
            </a:pPr>
            <a:endParaRPr lang="en-IN" sz="1600"/>
          </a:p>
          <a:p>
            <a:r>
              <a:rPr lang="en-IN" sz="1600" b="1"/>
              <a:t>Education</a:t>
            </a:r>
          </a:p>
          <a:p>
            <a:pPr marL="285750" indent="-285750">
              <a:buFont typeface="Arial" panose="020B0604020202020204" pitchFamily="34" charset="0"/>
              <a:buChar char="•"/>
            </a:pPr>
            <a:r>
              <a:rPr lang="en-IN" sz="1600" err="1"/>
              <a:t>M.Tech</a:t>
            </a:r>
            <a:r>
              <a:rPr lang="en-IN" sz="1600"/>
              <a:t> – Artificial Intelligence </a:t>
            </a:r>
          </a:p>
          <a:p>
            <a:pPr marL="742950" lvl="1" indent="-285750">
              <a:buFont typeface="Arial" panose="020B0604020202020204" pitchFamily="34" charset="0"/>
              <a:buChar char="•"/>
            </a:pPr>
            <a:r>
              <a:rPr lang="en-IN" sz="1600">
                <a:solidFill>
                  <a:schemeClr val="tx1">
                    <a:lumMod val="50000"/>
                    <a:lumOff val="50000"/>
                  </a:schemeClr>
                </a:solidFill>
              </a:rPr>
              <a:t>NMIMS (2021 - 2023, currently pursuing)</a:t>
            </a:r>
          </a:p>
          <a:p>
            <a:pPr marL="285750" indent="-285750">
              <a:buFont typeface="Arial" panose="020B0604020202020204" pitchFamily="34" charset="0"/>
              <a:buChar char="•"/>
            </a:pPr>
            <a:r>
              <a:rPr lang="en-IN" sz="1600"/>
              <a:t>B.E. – Computer Engineering</a:t>
            </a:r>
          </a:p>
          <a:p>
            <a:pPr marL="742950" lvl="1" indent="-285750">
              <a:buFont typeface="Arial" panose="020B0604020202020204" pitchFamily="34" charset="0"/>
              <a:buChar char="•"/>
            </a:pPr>
            <a:r>
              <a:rPr lang="en-IN" sz="1600">
                <a:solidFill>
                  <a:schemeClr val="tx1">
                    <a:lumMod val="50000"/>
                    <a:lumOff val="50000"/>
                  </a:schemeClr>
                </a:solidFill>
              </a:rPr>
              <a:t>Mumbai University (2015 - 2019)</a:t>
            </a:r>
          </a:p>
        </p:txBody>
      </p:sp>
    </p:spTree>
    <p:extLst>
      <p:ext uri="{BB962C8B-B14F-4D97-AF65-F5344CB8AC3E}">
        <p14:creationId xmlns:p14="http://schemas.microsoft.com/office/powerpoint/2010/main" val="3155721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097FB-6120-86DD-916B-D5087683B6A8}"/>
              </a:ext>
            </a:extLst>
          </p:cNvPr>
          <p:cNvSpPr>
            <a:spLocks noGrp="1"/>
          </p:cNvSpPr>
          <p:nvPr>
            <p:ph type="title"/>
          </p:nvPr>
        </p:nvSpPr>
        <p:spPr/>
        <p:txBody>
          <a:bodyPr>
            <a:normAutofit/>
          </a:bodyPr>
          <a:lstStyle/>
          <a:p>
            <a:r>
              <a:rPr lang="en-IN" sz="4000"/>
              <a:t>Why finding orientation is important ?</a:t>
            </a:r>
          </a:p>
        </p:txBody>
      </p:sp>
      <p:pic>
        <p:nvPicPr>
          <p:cNvPr id="5" name="Picture 4">
            <a:extLst>
              <a:ext uri="{FF2B5EF4-FFF2-40B4-BE49-F238E27FC236}">
                <a16:creationId xmlns:a16="http://schemas.microsoft.com/office/drawing/2014/main" id="{D02E81F1-887B-5CCE-63F9-B7CA611C4D6C}"/>
              </a:ext>
            </a:extLst>
          </p:cNvPr>
          <p:cNvPicPr>
            <a:picLocks noChangeAspect="1"/>
          </p:cNvPicPr>
          <p:nvPr/>
        </p:nvPicPr>
        <p:blipFill>
          <a:blip r:embed="rId2"/>
          <a:stretch>
            <a:fillRect/>
          </a:stretch>
        </p:blipFill>
        <p:spPr>
          <a:xfrm>
            <a:off x="1026893" y="2765282"/>
            <a:ext cx="4571989" cy="1863280"/>
          </a:xfrm>
          <a:prstGeom prst="rect">
            <a:avLst/>
          </a:prstGeom>
        </p:spPr>
      </p:pic>
      <p:pic>
        <p:nvPicPr>
          <p:cNvPr id="7" name="Picture 6">
            <a:extLst>
              <a:ext uri="{FF2B5EF4-FFF2-40B4-BE49-F238E27FC236}">
                <a16:creationId xmlns:a16="http://schemas.microsoft.com/office/drawing/2014/main" id="{78BCAA36-B161-8DF1-5635-F87E1EA3CAAB}"/>
              </a:ext>
            </a:extLst>
          </p:cNvPr>
          <p:cNvPicPr>
            <a:picLocks noChangeAspect="1"/>
          </p:cNvPicPr>
          <p:nvPr/>
        </p:nvPicPr>
        <p:blipFill>
          <a:blip r:embed="rId3"/>
          <a:stretch>
            <a:fillRect/>
          </a:stretch>
        </p:blipFill>
        <p:spPr>
          <a:xfrm>
            <a:off x="6437178" y="2582389"/>
            <a:ext cx="4571989" cy="2283175"/>
          </a:xfrm>
          <a:prstGeom prst="rect">
            <a:avLst/>
          </a:prstGeom>
        </p:spPr>
      </p:pic>
    </p:spTree>
    <p:extLst>
      <p:ext uri="{BB962C8B-B14F-4D97-AF65-F5344CB8AC3E}">
        <p14:creationId xmlns:p14="http://schemas.microsoft.com/office/powerpoint/2010/main" val="248221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BE62-F34C-AA4F-BFA1-BD4DFB38EBD3}"/>
              </a:ext>
            </a:extLst>
          </p:cNvPr>
          <p:cNvSpPr>
            <a:spLocks noGrp="1"/>
          </p:cNvSpPr>
          <p:nvPr>
            <p:ph type="title"/>
          </p:nvPr>
        </p:nvSpPr>
        <p:spPr/>
        <p:txBody>
          <a:bodyPr/>
          <a:lstStyle/>
          <a:p>
            <a:r>
              <a:rPr lang="en-IN" err="1"/>
              <a:t>Keypoint</a:t>
            </a:r>
            <a:r>
              <a:rPr lang="en-IN"/>
              <a:t> Descriptor</a:t>
            </a:r>
          </a:p>
        </p:txBody>
      </p:sp>
      <p:sp>
        <p:nvSpPr>
          <p:cNvPr id="3" name="Content Placeholder 2">
            <a:extLst>
              <a:ext uri="{FF2B5EF4-FFF2-40B4-BE49-F238E27FC236}">
                <a16:creationId xmlns:a16="http://schemas.microsoft.com/office/drawing/2014/main" id="{74CAEA7D-DC4F-C2B8-C453-7D6C9D3F9DEC}"/>
              </a:ext>
            </a:extLst>
          </p:cNvPr>
          <p:cNvSpPr>
            <a:spLocks noGrp="1"/>
          </p:cNvSpPr>
          <p:nvPr>
            <p:ph idx="1"/>
          </p:nvPr>
        </p:nvSpPr>
        <p:spPr/>
        <p:txBody>
          <a:bodyPr>
            <a:normAutofit/>
          </a:bodyPr>
          <a:lstStyle/>
          <a:p>
            <a:pPr>
              <a:buFont typeface="Arial" panose="020B0604020202020204" pitchFamily="34" charset="0"/>
              <a:buChar char="•"/>
            </a:pPr>
            <a:r>
              <a:rPr lang="en-IN" sz="1600"/>
              <a:t> Now that we have stable </a:t>
            </a:r>
            <a:r>
              <a:rPr lang="en-IN" sz="1600" err="1"/>
              <a:t>keypoints</a:t>
            </a:r>
            <a:r>
              <a:rPr lang="en-IN" sz="1600"/>
              <a:t> which are invariant to scale and rotation we just need to create a unique fingerprint for these </a:t>
            </a:r>
            <a:r>
              <a:rPr lang="en-IN" sz="1600" err="1"/>
              <a:t>keypoints</a:t>
            </a:r>
            <a:r>
              <a:rPr lang="en-IN" sz="1600"/>
              <a:t> called as descriptor which can be used for comparing the </a:t>
            </a:r>
            <a:r>
              <a:rPr lang="en-IN" sz="1600" err="1"/>
              <a:t>keypoints</a:t>
            </a:r>
            <a:endParaRPr lang="en-IN" sz="1600"/>
          </a:p>
          <a:p>
            <a:pPr>
              <a:buFont typeface="Arial" panose="020B0604020202020204" pitchFamily="34" charset="0"/>
              <a:buChar char="•"/>
            </a:pPr>
            <a:r>
              <a:rPr lang="en-IN" sz="1600"/>
              <a:t> </a:t>
            </a:r>
            <a:r>
              <a:rPr lang="en-US" sz="1600" b="0" i="0">
                <a:solidFill>
                  <a:srgbClr val="222222"/>
                </a:solidFill>
                <a:effectLst/>
              </a:rPr>
              <a:t>We will first take a 16×16 neighborhood around the </a:t>
            </a:r>
            <a:r>
              <a:rPr lang="en-US" sz="1600" b="0" i="0" err="1">
                <a:solidFill>
                  <a:srgbClr val="222222"/>
                </a:solidFill>
                <a:effectLst/>
              </a:rPr>
              <a:t>keypoint</a:t>
            </a:r>
            <a:r>
              <a:rPr lang="en-US" sz="1600" b="0" i="0">
                <a:solidFill>
                  <a:srgbClr val="222222"/>
                </a:solidFill>
                <a:effectLst/>
              </a:rPr>
              <a:t>. </a:t>
            </a:r>
            <a:r>
              <a:rPr lang="en-US" sz="1600" b="0" i="0">
                <a:solidFill>
                  <a:srgbClr val="000000"/>
                </a:solidFill>
                <a:effectLst/>
                <a:latin typeface="Helvetica" panose="020B0604020202020204" pitchFamily="34" charset="0"/>
              </a:rPr>
              <a:t>It is divided into 16 sub-blocks of 4x4 size. For each sub-block, 8 bin orientation histogram is created. So a total of 128 bin values are available. It is represented as a vector to form </a:t>
            </a:r>
            <a:r>
              <a:rPr lang="en-US" sz="1600" b="0" i="0" err="1">
                <a:solidFill>
                  <a:srgbClr val="000000"/>
                </a:solidFill>
                <a:effectLst/>
                <a:latin typeface="Helvetica" panose="020B0604020202020204" pitchFamily="34" charset="0"/>
              </a:rPr>
              <a:t>keypoint</a:t>
            </a:r>
            <a:r>
              <a:rPr lang="en-US" sz="1600" b="0" i="0">
                <a:solidFill>
                  <a:srgbClr val="000000"/>
                </a:solidFill>
                <a:effectLst/>
                <a:latin typeface="Helvetica" panose="020B0604020202020204" pitchFamily="34" charset="0"/>
              </a:rPr>
              <a:t> descriptor.</a:t>
            </a:r>
            <a:endParaRPr lang="en-IN" sz="1600"/>
          </a:p>
        </p:txBody>
      </p:sp>
      <p:pic>
        <p:nvPicPr>
          <p:cNvPr id="7170" name="Picture 2" descr="sift feature">
            <a:extLst>
              <a:ext uri="{FF2B5EF4-FFF2-40B4-BE49-F238E27FC236}">
                <a16:creationId xmlns:a16="http://schemas.microsoft.com/office/drawing/2014/main" id="{4EB62DAA-F469-6005-AF79-A025A8223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78" y="4013297"/>
            <a:ext cx="4780823" cy="185579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process of building a single SIFT keypoint descriptor: (a) A Single...  | Download Scientific Diagram">
            <a:extLst>
              <a:ext uri="{FF2B5EF4-FFF2-40B4-BE49-F238E27FC236}">
                <a16:creationId xmlns:a16="http://schemas.microsoft.com/office/drawing/2014/main" id="{1067D994-0422-300E-65FA-958E7E68B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645" y="4118815"/>
            <a:ext cx="5382949" cy="166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757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7132-2114-A109-D3FD-CF2B0A782445}"/>
              </a:ext>
            </a:extLst>
          </p:cNvPr>
          <p:cNvSpPr>
            <a:spLocks noGrp="1"/>
          </p:cNvSpPr>
          <p:nvPr>
            <p:ph type="title"/>
          </p:nvPr>
        </p:nvSpPr>
        <p:spPr/>
        <p:txBody>
          <a:bodyPr/>
          <a:lstStyle/>
          <a:p>
            <a:r>
              <a:rPr lang="en-IN"/>
              <a:t>SIFT Output</a:t>
            </a:r>
          </a:p>
        </p:txBody>
      </p:sp>
      <p:pic>
        <p:nvPicPr>
          <p:cNvPr id="8194" name="Picture 2" descr="opencv - SIFT Object Matching in Python - Stack Overflow">
            <a:extLst>
              <a:ext uri="{FF2B5EF4-FFF2-40B4-BE49-F238E27FC236}">
                <a16:creationId xmlns:a16="http://schemas.microsoft.com/office/drawing/2014/main" id="{F4557171-7BBE-AC8C-6B19-440E9B3C67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2416956"/>
            <a:ext cx="4474612" cy="299986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93DE4E9-F91A-0DCA-C27D-FC4EC5A5B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842" y="2285578"/>
            <a:ext cx="5322666" cy="32446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59B63F-92A0-15DC-85F6-84407BBF6F4C}"/>
              </a:ext>
            </a:extLst>
          </p:cNvPr>
          <p:cNvSpPr txBox="1"/>
          <p:nvPr/>
        </p:nvSpPr>
        <p:spPr>
          <a:xfrm>
            <a:off x="1097280" y="5831563"/>
            <a:ext cx="7296347" cy="369332"/>
          </a:xfrm>
          <a:prstGeom prst="rect">
            <a:avLst/>
          </a:prstGeom>
          <a:noFill/>
        </p:spPr>
        <p:txBody>
          <a:bodyPr wrap="square" rtlCol="0">
            <a:spAutoFit/>
          </a:bodyPr>
          <a:lstStyle/>
          <a:p>
            <a:r>
              <a:rPr lang="en-IN"/>
              <a:t>Other similar and improved algorithms: SURF, ORB, BRIEF</a:t>
            </a:r>
          </a:p>
        </p:txBody>
      </p:sp>
    </p:spTree>
    <p:extLst>
      <p:ext uri="{BB962C8B-B14F-4D97-AF65-F5344CB8AC3E}">
        <p14:creationId xmlns:p14="http://schemas.microsoft.com/office/powerpoint/2010/main" val="626931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B626-268B-C841-9D86-B73C4194A63E}"/>
              </a:ext>
            </a:extLst>
          </p:cNvPr>
          <p:cNvSpPr>
            <a:spLocks noGrp="1"/>
          </p:cNvSpPr>
          <p:nvPr>
            <p:ph type="title"/>
          </p:nvPr>
        </p:nvSpPr>
        <p:spPr/>
        <p:txBody>
          <a:bodyPr/>
          <a:lstStyle/>
          <a:p>
            <a:r>
              <a:rPr lang="en-IN"/>
              <a:t>How CNNs learn ?</a:t>
            </a:r>
          </a:p>
        </p:txBody>
      </p:sp>
      <p:pic>
        <p:nvPicPr>
          <p:cNvPr id="9218" name="Picture 2" descr="Basic Introduction to Convolutional Neural Network in Deep Learning">
            <a:extLst>
              <a:ext uri="{FF2B5EF4-FFF2-40B4-BE49-F238E27FC236}">
                <a16:creationId xmlns:a16="http://schemas.microsoft.com/office/drawing/2014/main" id="{025C09BB-3FFF-638F-E6A4-327CDA70B7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97103" y="2201543"/>
            <a:ext cx="5057950" cy="40757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47D86D-7F2D-2144-70F2-7C65FDD3CAB2}"/>
              </a:ext>
            </a:extLst>
          </p:cNvPr>
          <p:cNvSpPr txBox="1"/>
          <p:nvPr/>
        </p:nvSpPr>
        <p:spPr>
          <a:xfrm>
            <a:off x="1187777" y="2413262"/>
            <a:ext cx="4138367" cy="3693319"/>
          </a:xfrm>
          <a:prstGeom prst="rect">
            <a:avLst/>
          </a:prstGeom>
          <a:noFill/>
        </p:spPr>
        <p:txBody>
          <a:bodyPr wrap="square" rtlCol="0">
            <a:spAutoFit/>
          </a:bodyPr>
          <a:lstStyle/>
          <a:p>
            <a:pPr marL="285750" indent="-285750">
              <a:buFont typeface="Arial" panose="020B0604020202020204" pitchFamily="34" charset="0"/>
              <a:buChar char="•"/>
            </a:pPr>
            <a:r>
              <a:rPr lang="en-IN"/>
              <a:t>They are neural networks that look at the spatial patterns and learn basic features like edges, lines, corners etc in the earlier layers and advanced features like blobs forming objects in the later layers</a:t>
            </a:r>
          </a:p>
          <a:p>
            <a:pPr marL="285750" indent="-285750">
              <a:buFont typeface="Arial" panose="020B0604020202020204" pitchFamily="34" charset="0"/>
              <a:buChar char="•"/>
            </a:pPr>
            <a:r>
              <a:rPr lang="en-IN"/>
              <a:t>The neural networks learn the patterns on their own during the training step itself</a:t>
            </a:r>
          </a:p>
          <a:p>
            <a:pPr marL="285750" indent="-285750">
              <a:buFont typeface="Arial" panose="020B0604020202020204" pitchFamily="34" charset="0"/>
              <a:buChar char="•"/>
            </a:pPr>
            <a:r>
              <a:rPr lang="en-IN" b="1"/>
              <a:t>Note:</a:t>
            </a:r>
            <a:r>
              <a:rPr lang="en-IN"/>
              <a:t> Topic will be covered in details during the deep learning based computer vision section</a:t>
            </a:r>
          </a:p>
          <a:p>
            <a:endParaRPr lang="en-IN"/>
          </a:p>
        </p:txBody>
      </p:sp>
    </p:spTree>
    <p:extLst>
      <p:ext uri="{BB962C8B-B14F-4D97-AF65-F5344CB8AC3E}">
        <p14:creationId xmlns:p14="http://schemas.microsoft.com/office/powerpoint/2010/main" val="1870260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BDC4A-ACF4-9A27-3202-FA60EF1D92D1}"/>
              </a:ext>
            </a:extLst>
          </p:cNvPr>
          <p:cNvSpPr>
            <a:spLocks noGrp="1"/>
          </p:cNvSpPr>
          <p:nvPr>
            <p:ph type="ctrTitle"/>
          </p:nvPr>
        </p:nvSpPr>
        <p:spPr>
          <a:xfrm>
            <a:off x="1066800" y="758952"/>
            <a:ext cx="10058400" cy="3566160"/>
          </a:xfrm>
        </p:spPr>
        <p:txBody>
          <a:bodyPr>
            <a:normAutofit/>
          </a:bodyPr>
          <a:lstStyle/>
          <a:p>
            <a:r>
              <a:rPr lang="en-IN" sz="4400"/>
              <a:t>Geometric Image Transformations</a:t>
            </a:r>
          </a:p>
        </p:txBody>
      </p:sp>
    </p:spTree>
    <p:extLst>
      <p:ext uri="{BB962C8B-B14F-4D97-AF65-F5344CB8AC3E}">
        <p14:creationId xmlns:p14="http://schemas.microsoft.com/office/powerpoint/2010/main" val="2488470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6F3A-F507-D1EA-C439-DD6889EC4254}"/>
              </a:ext>
            </a:extLst>
          </p:cNvPr>
          <p:cNvSpPr>
            <a:spLocks noGrp="1"/>
          </p:cNvSpPr>
          <p:nvPr>
            <p:ph type="title"/>
          </p:nvPr>
        </p:nvSpPr>
        <p:spPr/>
        <p:txBody>
          <a:bodyPr/>
          <a:lstStyle/>
          <a:p>
            <a:r>
              <a:rPr lang="en-IN"/>
              <a:t>Geometric Image Transformations</a:t>
            </a:r>
          </a:p>
        </p:txBody>
      </p:sp>
      <p:sp>
        <p:nvSpPr>
          <p:cNvPr id="3" name="Content Placeholder 2">
            <a:extLst>
              <a:ext uri="{FF2B5EF4-FFF2-40B4-BE49-F238E27FC236}">
                <a16:creationId xmlns:a16="http://schemas.microsoft.com/office/drawing/2014/main" id="{66B6D608-4B11-4C46-7E57-641C3F6B9749}"/>
              </a:ext>
            </a:extLst>
          </p:cNvPr>
          <p:cNvSpPr>
            <a:spLocks noGrp="1"/>
          </p:cNvSpPr>
          <p:nvPr>
            <p:ph idx="1"/>
          </p:nvPr>
        </p:nvSpPr>
        <p:spPr>
          <a:xfrm>
            <a:off x="1097280" y="2136481"/>
            <a:ext cx="10058400" cy="3760891"/>
          </a:xfrm>
        </p:spPr>
        <p:txBody>
          <a:bodyPr/>
          <a:lstStyle/>
          <a:p>
            <a:r>
              <a:rPr lang="en-IN"/>
              <a:t>Filtering: Change the pixel values in the image</a:t>
            </a:r>
          </a:p>
          <a:p>
            <a:r>
              <a:rPr lang="en-IN"/>
              <a:t>Transformation: Change the position/spatial coordinates of the image</a:t>
            </a:r>
          </a:p>
        </p:txBody>
      </p:sp>
      <p:pic>
        <p:nvPicPr>
          <p:cNvPr id="1026" name="Picture 2" descr="Tutorial 1: Image Filtering">
            <a:extLst>
              <a:ext uri="{FF2B5EF4-FFF2-40B4-BE49-F238E27FC236}">
                <a16:creationId xmlns:a16="http://schemas.microsoft.com/office/drawing/2014/main" id="{8F0CDE43-1B0D-F00D-E80F-36226ABEE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808" y="3175279"/>
            <a:ext cx="7098384" cy="2998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173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E9D2-77A8-723E-F08B-EF7D8C5CE473}"/>
              </a:ext>
            </a:extLst>
          </p:cNvPr>
          <p:cNvSpPr>
            <a:spLocks noGrp="1"/>
          </p:cNvSpPr>
          <p:nvPr>
            <p:ph type="title"/>
          </p:nvPr>
        </p:nvSpPr>
        <p:spPr/>
        <p:txBody>
          <a:bodyPr>
            <a:normAutofit/>
          </a:bodyPr>
          <a:lstStyle/>
          <a:p>
            <a:r>
              <a:rPr lang="en-IN" sz="3600"/>
              <a:t>Example: How to perform a transformation on an image ?</a:t>
            </a:r>
          </a:p>
        </p:txBody>
      </p:sp>
      <p:pic>
        <p:nvPicPr>
          <p:cNvPr id="5" name="Picture 4">
            <a:extLst>
              <a:ext uri="{FF2B5EF4-FFF2-40B4-BE49-F238E27FC236}">
                <a16:creationId xmlns:a16="http://schemas.microsoft.com/office/drawing/2014/main" id="{5A2A9C9A-2ED1-E837-E0AE-E519C13BE4E5}"/>
              </a:ext>
            </a:extLst>
          </p:cNvPr>
          <p:cNvPicPr>
            <a:picLocks noChangeAspect="1"/>
          </p:cNvPicPr>
          <p:nvPr/>
        </p:nvPicPr>
        <p:blipFill>
          <a:blip r:embed="rId2"/>
          <a:stretch>
            <a:fillRect/>
          </a:stretch>
        </p:blipFill>
        <p:spPr>
          <a:xfrm>
            <a:off x="2419031" y="2136481"/>
            <a:ext cx="7353937" cy="3596952"/>
          </a:xfrm>
          <a:prstGeom prst="rect">
            <a:avLst/>
          </a:prstGeom>
        </p:spPr>
      </p:pic>
    </p:spTree>
    <p:extLst>
      <p:ext uri="{BB962C8B-B14F-4D97-AF65-F5344CB8AC3E}">
        <p14:creationId xmlns:p14="http://schemas.microsoft.com/office/powerpoint/2010/main" val="1998484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51DC-EE1B-E99B-4EB4-6EE3269C7715}"/>
              </a:ext>
            </a:extLst>
          </p:cNvPr>
          <p:cNvSpPr>
            <a:spLocks noGrp="1"/>
          </p:cNvSpPr>
          <p:nvPr>
            <p:ph type="title"/>
          </p:nvPr>
        </p:nvSpPr>
        <p:spPr/>
        <p:txBody>
          <a:bodyPr/>
          <a:lstStyle/>
          <a:p>
            <a:r>
              <a:rPr lang="en-IN"/>
              <a:t>Linear Transformations</a:t>
            </a:r>
          </a:p>
        </p:txBody>
      </p:sp>
      <p:sp>
        <p:nvSpPr>
          <p:cNvPr id="3" name="Content Placeholder 2">
            <a:extLst>
              <a:ext uri="{FF2B5EF4-FFF2-40B4-BE49-F238E27FC236}">
                <a16:creationId xmlns:a16="http://schemas.microsoft.com/office/drawing/2014/main" id="{E51F2E49-8E57-4EE4-BFC1-D739C0FE6E94}"/>
              </a:ext>
            </a:extLst>
          </p:cNvPr>
          <p:cNvSpPr>
            <a:spLocks noGrp="1"/>
          </p:cNvSpPr>
          <p:nvPr>
            <p:ph idx="1"/>
          </p:nvPr>
        </p:nvSpPr>
        <p:spPr/>
        <p:txBody>
          <a:bodyPr/>
          <a:lstStyle/>
          <a:p>
            <a:pPr marL="457200" indent="-457200">
              <a:buFont typeface="+mj-lt"/>
              <a:buAutoNum type="arabicPeriod"/>
            </a:pPr>
            <a:r>
              <a:rPr lang="en-IN"/>
              <a:t>Scaling</a:t>
            </a:r>
          </a:p>
          <a:p>
            <a:pPr marL="457200" indent="-457200">
              <a:buFont typeface="+mj-lt"/>
              <a:buAutoNum type="arabicPeriod"/>
            </a:pPr>
            <a:r>
              <a:rPr lang="en-IN"/>
              <a:t>Rotation</a:t>
            </a:r>
          </a:p>
          <a:p>
            <a:pPr marL="457200" indent="-457200">
              <a:buFont typeface="+mj-lt"/>
              <a:buAutoNum type="arabicPeriod"/>
            </a:pPr>
            <a:r>
              <a:rPr lang="en-IN"/>
              <a:t>Reflection</a:t>
            </a:r>
          </a:p>
          <a:p>
            <a:pPr marL="457200" indent="-457200">
              <a:buFont typeface="+mj-lt"/>
              <a:buAutoNum type="arabicPeriod"/>
            </a:pPr>
            <a:r>
              <a:rPr lang="en-IN"/>
              <a:t>Shearing</a:t>
            </a:r>
          </a:p>
          <a:p>
            <a:pPr marL="457200" indent="-457200">
              <a:buFont typeface="+mj-lt"/>
              <a:buAutoNum type="arabicPeriod"/>
            </a:pPr>
            <a:r>
              <a:rPr lang="en-IN"/>
              <a:t>Translation</a:t>
            </a:r>
          </a:p>
          <a:p>
            <a:pPr marL="457200" indent="-457200">
              <a:buFont typeface="+mj-lt"/>
              <a:buAutoNum type="arabicPeriod"/>
            </a:pPr>
            <a:endParaRPr lang="en-IN"/>
          </a:p>
        </p:txBody>
      </p:sp>
    </p:spTree>
    <p:extLst>
      <p:ext uri="{BB962C8B-B14F-4D97-AF65-F5344CB8AC3E}">
        <p14:creationId xmlns:p14="http://schemas.microsoft.com/office/powerpoint/2010/main" val="900199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F11A-497E-400E-C2A7-25263BFA71C4}"/>
              </a:ext>
            </a:extLst>
          </p:cNvPr>
          <p:cNvSpPr>
            <a:spLocks noGrp="1"/>
          </p:cNvSpPr>
          <p:nvPr>
            <p:ph type="title"/>
          </p:nvPr>
        </p:nvSpPr>
        <p:spPr/>
        <p:txBody>
          <a:bodyPr/>
          <a:lstStyle/>
          <a:p>
            <a:r>
              <a:rPr lang="en-IN"/>
              <a:t>Scaling</a:t>
            </a:r>
          </a:p>
        </p:txBody>
      </p:sp>
      <p:pic>
        <p:nvPicPr>
          <p:cNvPr id="5" name="Picture 4">
            <a:extLst>
              <a:ext uri="{FF2B5EF4-FFF2-40B4-BE49-F238E27FC236}">
                <a16:creationId xmlns:a16="http://schemas.microsoft.com/office/drawing/2014/main" id="{1E156244-5904-70C9-587B-12A63F9E413B}"/>
              </a:ext>
            </a:extLst>
          </p:cNvPr>
          <p:cNvPicPr>
            <a:picLocks noChangeAspect="1"/>
          </p:cNvPicPr>
          <p:nvPr/>
        </p:nvPicPr>
        <p:blipFill>
          <a:blip r:embed="rId2"/>
          <a:stretch>
            <a:fillRect/>
          </a:stretch>
        </p:blipFill>
        <p:spPr>
          <a:xfrm>
            <a:off x="2834009" y="2280280"/>
            <a:ext cx="6319418" cy="3831147"/>
          </a:xfrm>
          <a:prstGeom prst="rect">
            <a:avLst/>
          </a:prstGeom>
        </p:spPr>
      </p:pic>
    </p:spTree>
    <p:extLst>
      <p:ext uri="{BB962C8B-B14F-4D97-AF65-F5344CB8AC3E}">
        <p14:creationId xmlns:p14="http://schemas.microsoft.com/office/powerpoint/2010/main" val="1556138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A0F17-6EC6-7A41-47FC-47F091F04694}"/>
              </a:ext>
            </a:extLst>
          </p:cNvPr>
          <p:cNvSpPr>
            <a:spLocks noGrp="1"/>
          </p:cNvSpPr>
          <p:nvPr>
            <p:ph type="title"/>
          </p:nvPr>
        </p:nvSpPr>
        <p:spPr/>
        <p:txBody>
          <a:bodyPr/>
          <a:lstStyle/>
          <a:p>
            <a:r>
              <a:rPr lang="en-IN"/>
              <a:t>Scaling</a:t>
            </a:r>
          </a:p>
        </p:txBody>
      </p:sp>
      <p:pic>
        <p:nvPicPr>
          <p:cNvPr id="5" name="Picture 4">
            <a:extLst>
              <a:ext uri="{FF2B5EF4-FFF2-40B4-BE49-F238E27FC236}">
                <a16:creationId xmlns:a16="http://schemas.microsoft.com/office/drawing/2014/main" id="{C97A0EEF-8D17-E65D-B357-557ECE1A2EA0}"/>
              </a:ext>
            </a:extLst>
          </p:cNvPr>
          <p:cNvPicPr>
            <a:picLocks noChangeAspect="1"/>
          </p:cNvPicPr>
          <p:nvPr/>
        </p:nvPicPr>
        <p:blipFill>
          <a:blip r:embed="rId2"/>
          <a:stretch>
            <a:fillRect/>
          </a:stretch>
        </p:blipFill>
        <p:spPr>
          <a:xfrm>
            <a:off x="2540959" y="1962315"/>
            <a:ext cx="7171041" cy="4328535"/>
          </a:xfrm>
          <a:prstGeom prst="rect">
            <a:avLst/>
          </a:prstGeom>
        </p:spPr>
      </p:pic>
    </p:spTree>
    <p:extLst>
      <p:ext uri="{BB962C8B-B14F-4D97-AF65-F5344CB8AC3E}">
        <p14:creationId xmlns:p14="http://schemas.microsoft.com/office/powerpoint/2010/main" val="4223175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A123-C08B-3AC7-B5FB-A78B63A500AE}"/>
              </a:ext>
            </a:extLst>
          </p:cNvPr>
          <p:cNvSpPr>
            <a:spLocks noGrp="1"/>
          </p:cNvSpPr>
          <p:nvPr>
            <p:ph type="title"/>
          </p:nvPr>
        </p:nvSpPr>
        <p:spPr/>
        <p:txBody>
          <a:bodyPr/>
          <a:lstStyle/>
          <a:p>
            <a:r>
              <a:rPr lang="en-IN"/>
              <a:t>Image Operations</a:t>
            </a:r>
          </a:p>
        </p:txBody>
      </p:sp>
      <p:sp>
        <p:nvSpPr>
          <p:cNvPr id="3" name="Content Placeholder 2">
            <a:extLst>
              <a:ext uri="{FF2B5EF4-FFF2-40B4-BE49-F238E27FC236}">
                <a16:creationId xmlns:a16="http://schemas.microsoft.com/office/drawing/2014/main" id="{89BBE0AA-EC7C-FBCD-6A9C-2B74E4C3A683}"/>
              </a:ext>
            </a:extLst>
          </p:cNvPr>
          <p:cNvSpPr>
            <a:spLocks noGrp="1"/>
          </p:cNvSpPr>
          <p:nvPr>
            <p:ph idx="1"/>
          </p:nvPr>
        </p:nvSpPr>
        <p:spPr/>
        <p:txBody>
          <a:bodyPr>
            <a:normAutofit lnSpcReduction="10000"/>
          </a:bodyPr>
          <a:lstStyle/>
          <a:p>
            <a:pPr marL="457200" indent="-457200">
              <a:buFont typeface="+mj-lt"/>
              <a:buAutoNum type="arabicPeriod"/>
            </a:pPr>
            <a:r>
              <a:rPr lang="en-IN"/>
              <a:t>Pixel based operations</a:t>
            </a:r>
          </a:p>
          <a:p>
            <a:pPr marL="749808" lvl="1" indent="-457200">
              <a:buFont typeface="+mj-lt"/>
              <a:buAutoNum type="arabicPeriod"/>
            </a:pPr>
            <a:r>
              <a:rPr lang="en-IN"/>
              <a:t>Contrast Stretching</a:t>
            </a:r>
          </a:p>
          <a:p>
            <a:pPr marL="749808" lvl="1" indent="-457200">
              <a:buFont typeface="+mj-lt"/>
              <a:buAutoNum type="arabicPeriod"/>
            </a:pPr>
            <a:r>
              <a:rPr lang="en-IN"/>
              <a:t>Thresholding</a:t>
            </a:r>
          </a:p>
          <a:p>
            <a:pPr marL="749808" lvl="1" indent="-457200">
              <a:buFont typeface="+mj-lt"/>
              <a:buAutoNum type="arabicPeriod"/>
            </a:pPr>
            <a:r>
              <a:rPr lang="en-IN"/>
              <a:t>Inverting/Negative Images</a:t>
            </a:r>
          </a:p>
          <a:p>
            <a:pPr marL="749808" lvl="1" indent="-457200">
              <a:buFont typeface="+mj-lt"/>
              <a:buAutoNum type="arabicPeriod"/>
            </a:pPr>
            <a:r>
              <a:rPr lang="en-IN"/>
              <a:t>Erosion and Dilation</a:t>
            </a:r>
          </a:p>
          <a:p>
            <a:pPr marL="749808" lvl="1" indent="-457200">
              <a:buFont typeface="+mj-lt"/>
              <a:buAutoNum type="arabicPeriod"/>
            </a:pPr>
            <a:r>
              <a:rPr lang="en-IN"/>
              <a:t>Bitwise operations, etc.</a:t>
            </a:r>
          </a:p>
          <a:p>
            <a:pPr marL="457200" indent="-457200">
              <a:buFont typeface="+mj-lt"/>
              <a:buAutoNum type="arabicPeriod"/>
            </a:pPr>
            <a:r>
              <a:rPr lang="en-IN"/>
              <a:t>Regions based operations</a:t>
            </a:r>
          </a:p>
          <a:p>
            <a:pPr marL="749808" lvl="1" indent="-457200">
              <a:buFont typeface="+mj-lt"/>
              <a:buAutoNum type="arabicPeriod"/>
            </a:pPr>
            <a:r>
              <a:rPr lang="en-IN"/>
              <a:t>Contour Detection</a:t>
            </a:r>
          </a:p>
          <a:p>
            <a:pPr marL="749808" lvl="1" indent="-457200">
              <a:buFont typeface="+mj-lt"/>
              <a:buAutoNum type="arabicPeriod"/>
            </a:pPr>
            <a:r>
              <a:rPr lang="en-IN" b="1"/>
              <a:t>Edge Detection</a:t>
            </a:r>
          </a:p>
          <a:p>
            <a:pPr marL="749808" lvl="1" indent="-457200">
              <a:buFont typeface="+mj-lt"/>
              <a:buAutoNum type="arabicPeriod"/>
            </a:pPr>
            <a:r>
              <a:rPr lang="en-IN" b="1"/>
              <a:t>Corner Detection (not included)</a:t>
            </a:r>
          </a:p>
          <a:p>
            <a:pPr marL="749808" lvl="1" indent="-457200">
              <a:buFont typeface="+mj-lt"/>
              <a:buAutoNum type="arabicPeriod"/>
            </a:pPr>
            <a:r>
              <a:rPr lang="en-IN" b="1"/>
              <a:t>Line Detection, etc.</a:t>
            </a:r>
          </a:p>
        </p:txBody>
      </p:sp>
    </p:spTree>
    <p:extLst>
      <p:ext uri="{BB962C8B-B14F-4D97-AF65-F5344CB8AC3E}">
        <p14:creationId xmlns:p14="http://schemas.microsoft.com/office/powerpoint/2010/main" val="466367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E2C0-F7B2-BF98-0AB1-A621F6CC9665}"/>
              </a:ext>
            </a:extLst>
          </p:cNvPr>
          <p:cNvSpPr>
            <a:spLocks noGrp="1"/>
          </p:cNvSpPr>
          <p:nvPr>
            <p:ph type="title"/>
          </p:nvPr>
        </p:nvSpPr>
        <p:spPr/>
        <p:txBody>
          <a:bodyPr/>
          <a:lstStyle/>
          <a:p>
            <a:r>
              <a:rPr lang="en-IN"/>
              <a:t>Rotation</a:t>
            </a:r>
          </a:p>
        </p:txBody>
      </p:sp>
      <p:pic>
        <p:nvPicPr>
          <p:cNvPr id="5" name="Content Placeholder 4">
            <a:extLst>
              <a:ext uri="{FF2B5EF4-FFF2-40B4-BE49-F238E27FC236}">
                <a16:creationId xmlns:a16="http://schemas.microsoft.com/office/drawing/2014/main" id="{3EF2C463-AFC2-5CDA-4BF0-7EF5FF0BC331}"/>
              </a:ext>
            </a:extLst>
          </p:cNvPr>
          <p:cNvPicPr>
            <a:picLocks noGrp="1" noChangeAspect="1"/>
          </p:cNvPicPr>
          <p:nvPr>
            <p:ph idx="1"/>
          </p:nvPr>
        </p:nvPicPr>
        <p:blipFill>
          <a:blip r:embed="rId2"/>
          <a:stretch>
            <a:fillRect/>
          </a:stretch>
        </p:blipFill>
        <p:spPr>
          <a:xfrm>
            <a:off x="3007541" y="2108200"/>
            <a:ext cx="6237243" cy="3760788"/>
          </a:xfrm>
        </p:spPr>
      </p:pic>
    </p:spTree>
    <p:extLst>
      <p:ext uri="{BB962C8B-B14F-4D97-AF65-F5344CB8AC3E}">
        <p14:creationId xmlns:p14="http://schemas.microsoft.com/office/powerpoint/2010/main" val="1383018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2DE69-672F-DB47-2132-1C1E69771A7A}"/>
              </a:ext>
            </a:extLst>
          </p:cNvPr>
          <p:cNvSpPr>
            <a:spLocks noGrp="1"/>
          </p:cNvSpPr>
          <p:nvPr>
            <p:ph type="title"/>
          </p:nvPr>
        </p:nvSpPr>
        <p:spPr/>
        <p:txBody>
          <a:bodyPr/>
          <a:lstStyle/>
          <a:p>
            <a:r>
              <a:rPr lang="en-IN"/>
              <a:t>Reflection</a:t>
            </a:r>
          </a:p>
        </p:txBody>
      </p:sp>
      <p:pic>
        <p:nvPicPr>
          <p:cNvPr id="5" name="Content Placeholder 4">
            <a:extLst>
              <a:ext uri="{FF2B5EF4-FFF2-40B4-BE49-F238E27FC236}">
                <a16:creationId xmlns:a16="http://schemas.microsoft.com/office/drawing/2014/main" id="{525FC7AD-529D-FF16-3964-319A1842FA74}"/>
              </a:ext>
            </a:extLst>
          </p:cNvPr>
          <p:cNvPicPr>
            <a:picLocks noGrp="1" noChangeAspect="1"/>
          </p:cNvPicPr>
          <p:nvPr>
            <p:ph idx="1"/>
          </p:nvPr>
        </p:nvPicPr>
        <p:blipFill>
          <a:blip r:embed="rId2"/>
          <a:stretch>
            <a:fillRect/>
          </a:stretch>
        </p:blipFill>
        <p:spPr>
          <a:xfrm>
            <a:off x="2866113" y="2108200"/>
            <a:ext cx="6520099" cy="3760788"/>
          </a:xfrm>
        </p:spPr>
      </p:pic>
    </p:spTree>
    <p:extLst>
      <p:ext uri="{BB962C8B-B14F-4D97-AF65-F5344CB8AC3E}">
        <p14:creationId xmlns:p14="http://schemas.microsoft.com/office/powerpoint/2010/main" val="295735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C025-2645-25DB-5DD3-6C93FEB60ABD}"/>
              </a:ext>
            </a:extLst>
          </p:cNvPr>
          <p:cNvSpPr>
            <a:spLocks noGrp="1"/>
          </p:cNvSpPr>
          <p:nvPr>
            <p:ph type="title"/>
          </p:nvPr>
        </p:nvSpPr>
        <p:spPr/>
        <p:txBody>
          <a:bodyPr/>
          <a:lstStyle/>
          <a:p>
            <a:r>
              <a:rPr lang="en-IN"/>
              <a:t>Shearing</a:t>
            </a:r>
          </a:p>
        </p:txBody>
      </p:sp>
      <p:pic>
        <p:nvPicPr>
          <p:cNvPr id="5" name="Content Placeholder 4">
            <a:extLst>
              <a:ext uri="{FF2B5EF4-FFF2-40B4-BE49-F238E27FC236}">
                <a16:creationId xmlns:a16="http://schemas.microsoft.com/office/drawing/2014/main" id="{99466B09-7C19-083B-75C6-59E9521E4990}"/>
              </a:ext>
            </a:extLst>
          </p:cNvPr>
          <p:cNvPicPr>
            <a:picLocks noGrp="1" noChangeAspect="1"/>
          </p:cNvPicPr>
          <p:nvPr>
            <p:ph idx="1"/>
          </p:nvPr>
        </p:nvPicPr>
        <p:blipFill>
          <a:blip r:embed="rId2"/>
          <a:stretch>
            <a:fillRect/>
          </a:stretch>
        </p:blipFill>
        <p:spPr>
          <a:xfrm>
            <a:off x="3170776" y="2108200"/>
            <a:ext cx="5910773" cy="3760788"/>
          </a:xfrm>
        </p:spPr>
      </p:pic>
    </p:spTree>
    <p:extLst>
      <p:ext uri="{BB962C8B-B14F-4D97-AF65-F5344CB8AC3E}">
        <p14:creationId xmlns:p14="http://schemas.microsoft.com/office/powerpoint/2010/main" val="138778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C474-CE46-B758-D34C-68E034EDC4E8}"/>
              </a:ext>
            </a:extLst>
          </p:cNvPr>
          <p:cNvSpPr>
            <a:spLocks noGrp="1"/>
          </p:cNvSpPr>
          <p:nvPr>
            <p:ph type="title"/>
          </p:nvPr>
        </p:nvSpPr>
        <p:spPr/>
        <p:txBody>
          <a:bodyPr/>
          <a:lstStyle/>
          <a:p>
            <a:r>
              <a:rPr lang="en-IN"/>
              <a:t>Translation</a:t>
            </a:r>
          </a:p>
        </p:txBody>
      </p:sp>
      <p:sp>
        <p:nvSpPr>
          <p:cNvPr id="3" name="Content Placeholder 2">
            <a:extLst>
              <a:ext uri="{FF2B5EF4-FFF2-40B4-BE49-F238E27FC236}">
                <a16:creationId xmlns:a16="http://schemas.microsoft.com/office/drawing/2014/main" id="{AC46FC82-CFE7-5F6E-A058-DF75AC043137}"/>
              </a:ext>
            </a:extLst>
          </p:cNvPr>
          <p:cNvSpPr>
            <a:spLocks noGrp="1"/>
          </p:cNvSpPr>
          <p:nvPr>
            <p:ph idx="1"/>
          </p:nvPr>
        </p:nvSpPr>
        <p:spPr/>
        <p:txBody>
          <a:bodyPr/>
          <a:lstStyle/>
          <a:p>
            <a:r>
              <a:rPr lang="en-IN"/>
              <a:t>Can we represent the transformation matrix of translation using a 2x2 matrix ? </a:t>
            </a:r>
            <a:r>
              <a:rPr lang="en-IN" b="1"/>
              <a:t>Ans:</a:t>
            </a:r>
            <a:r>
              <a:rPr lang="en-IN"/>
              <a:t> </a:t>
            </a:r>
            <a:r>
              <a:rPr lang="en-IN" b="1"/>
              <a:t>NO</a:t>
            </a:r>
          </a:p>
          <a:p>
            <a:endParaRPr lang="en-IN" b="1"/>
          </a:p>
        </p:txBody>
      </p:sp>
      <p:pic>
        <p:nvPicPr>
          <p:cNvPr id="5" name="Picture 4">
            <a:extLst>
              <a:ext uri="{FF2B5EF4-FFF2-40B4-BE49-F238E27FC236}">
                <a16:creationId xmlns:a16="http://schemas.microsoft.com/office/drawing/2014/main" id="{EB975598-243B-68B8-1636-1ADCFE81123C}"/>
              </a:ext>
            </a:extLst>
          </p:cNvPr>
          <p:cNvPicPr>
            <a:picLocks noChangeAspect="1"/>
          </p:cNvPicPr>
          <p:nvPr/>
        </p:nvPicPr>
        <p:blipFill>
          <a:blip r:embed="rId2"/>
          <a:stretch>
            <a:fillRect/>
          </a:stretch>
        </p:blipFill>
        <p:spPr>
          <a:xfrm>
            <a:off x="911102" y="2851136"/>
            <a:ext cx="6408975" cy="2720576"/>
          </a:xfrm>
          <a:prstGeom prst="rect">
            <a:avLst/>
          </a:prstGeom>
        </p:spPr>
      </p:pic>
      <p:pic>
        <p:nvPicPr>
          <p:cNvPr id="2050" name="Picture 2" descr="Dev.Opera — Understanding the CSS Transforms Matrix">
            <a:extLst>
              <a:ext uri="{FF2B5EF4-FFF2-40B4-BE49-F238E27FC236}">
                <a16:creationId xmlns:a16="http://schemas.microsoft.com/office/drawing/2014/main" id="{EB7E2E75-B958-ECFE-F24F-108195522D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48" t="14000" r="38294" b="22659"/>
          <a:stretch/>
        </p:blipFill>
        <p:spPr bwMode="auto">
          <a:xfrm>
            <a:off x="8075784" y="3608108"/>
            <a:ext cx="1574277" cy="12066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A00BD9-17D4-8745-E77A-57E58F28EDAF}"/>
              </a:ext>
            </a:extLst>
          </p:cNvPr>
          <p:cNvSpPr txBox="1"/>
          <p:nvPr/>
        </p:nvSpPr>
        <p:spPr>
          <a:xfrm>
            <a:off x="8182466" y="4945762"/>
            <a:ext cx="3516198" cy="923330"/>
          </a:xfrm>
          <a:prstGeom prst="rect">
            <a:avLst/>
          </a:prstGeom>
          <a:noFill/>
        </p:spPr>
        <p:txBody>
          <a:bodyPr wrap="square" rtlCol="0">
            <a:spAutoFit/>
          </a:bodyPr>
          <a:lstStyle/>
          <a:p>
            <a:r>
              <a:rPr lang="en-IN"/>
              <a:t>X*1 + Y*0 + </a:t>
            </a:r>
            <a:r>
              <a:rPr lang="en-IN" err="1"/>
              <a:t>tx</a:t>
            </a:r>
            <a:r>
              <a:rPr lang="en-IN"/>
              <a:t> = translated X</a:t>
            </a:r>
          </a:p>
          <a:p>
            <a:r>
              <a:rPr lang="en-IN"/>
              <a:t>X*0 + Y*1 + ty = translated Y</a:t>
            </a:r>
          </a:p>
          <a:p>
            <a:r>
              <a:rPr lang="en-IN"/>
              <a:t>X*0 + Y*0 + 1 = 1</a:t>
            </a:r>
          </a:p>
        </p:txBody>
      </p:sp>
      <p:sp>
        <p:nvSpPr>
          <p:cNvPr id="8" name="TextBox 7">
            <a:extLst>
              <a:ext uri="{FF2B5EF4-FFF2-40B4-BE49-F238E27FC236}">
                <a16:creationId xmlns:a16="http://schemas.microsoft.com/office/drawing/2014/main" id="{0303CF5A-27A8-6B91-CAD0-9E62F26FDE36}"/>
              </a:ext>
            </a:extLst>
          </p:cNvPr>
          <p:cNvSpPr txBox="1"/>
          <p:nvPr/>
        </p:nvSpPr>
        <p:spPr>
          <a:xfrm>
            <a:off x="10097982" y="3749758"/>
            <a:ext cx="615572" cy="923330"/>
          </a:xfrm>
          <a:prstGeom prst="rect">
            <a:avLst/>
          </a:prstGeom>
          <a:noFill/>
        </p:spPr>
        <p:txBody>
          <a:bodyPr wrap="square" rtlCol="0">
            <a:spAutoFit/>
          </a:bodyPr>
          <a:lstStyle/>
          <a:p>
            <a:r>
              <a:rPr lang="en-IN"/>
              <a:t>X</a:t>
            </a:r>
          </a:p>
          <a:p>
            <a:r>
              <a:rPr lang="en-IN"/>
              <a:t>Y</a:t>
            </a:r>
          </a:p>
          <a:p>
            <a:r>
              <a:rPr lang="en-IN"/>
              <a:t>1</a:t>
            </a:r>
          </a:p>
        </p:txBody>
      </p:sp>
      <p:sp>
        <p:nvSpPr>
          <p:cNvPr id="9" name="Left Brace 8">
            <a:extLst>
              <a:ext uri="{FF2B5EF4-FFF2-40B4-BE49-F238E27FC236}">
                <a16:creationId xmlns:a16="http://schemas.microsoft.com/office/drawing/2014/main" id="{2DEAE528-2CC2-E609-399F-013B9F3D847E}"/>
              </a:ext>
            </a:extLst>
          </p:cNvPr>
          <p:cNvSpPr/>
          <p:nvPr/>
        </p:nvSpPr>
        <p:spPr>
          <a:xfrm>
            <a:off x="11341858" y="6239933"/>
            <a:ext cx="45721" cy="477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342581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F982-0225-5E62-FA90-86C391B0FBDB}"/>
              </a:ext>
            </a:extLst>
          </p:cNvPr>
          <p:cNvSpPr>
            <a:spLocks noGrp="1"/>
          </p:cNvSpPr>
          <p:nvPr>
            <p:ph type="title"/>
          </p:nvPr>
        </p:nvSpPr>
        <p:spPr/>
        <p:txBody>
          <a:bodyPr>
            <a:normAutofit/>
          </a:bodyPr>
          <a:lstStyle/>
          <a:p>
            <a:r>
              <a:rPr lang="en-IN" sz="3600"/>
              <a:t>Collectively known as Affine Transformation</a:t>
            </a:r>
          </a:p>
        </p:txBody>
      </p:sp>
      <p:pic>
        <p:nvPicPr>
          <p:cNvPr id="3074" name="Picture 2" descr="Affine transform | Python">
            <a:extLst>
              <a:ext uri="{FF2B5EF4-FFF2-40B4-BE49-F238E27FC236}">
                <a16:creationId xmlns:a16="http://schemas.microsoft.com/office/drawing/2014/main" id="{35C1E604-1DBB-F712-3D71-97B8B1412E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1910" y="2284832"/>
            <a:ext cx="4889444" cy="32779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ffine transformations to Object - Unity Answers">
            <a:extLst>
              <a:ext uri="{FF2B5EF4-FFF2-40B4-BE49-F238E27FC236}">
                <a16:creationId xmlns:a16="http://schemas.microsoft.com/office/drawing/2014/main" id="{7B71D267-858B-9C30-9CC7-8BFD14E9C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7807" y="2524671"/>
            <a:ext cx="4838700" cy="1504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488274-A07C-DDD0-4C1A-C3FFD48077E9}"/>
              </a:ext>
            </a:extLst>
          </p:cNvPr>
          <p:cNvSpPr txBox="1"/>
          <p:nvPr/>
        </p:nvSpPr>
        <p:spPr>
          <a:xfrm>
            <a:off x="5928159" y="4104978"/>
            <a:ext cx="6117995" cy="2062103"/>
          </a:xfrm>
          <a:prstGeom prst="rect">
            <a:avLst/>
          </a:prstGeom>
          <a:noFill/>
        </p:spPr>
        <p:txBody>
          <a:bodyPr wrap="square" rtlCol="0">
            <a:spAutoFit/>
          </a:bodyPr>
          <a:lstStyle/>
          <a:p>
            <a:pPr marL="342900" indent="-342900">
              <a:buFont typeface="+mj-lt"/>
              <a:buAutoNum type="arabicPeriod"/>
            </a:pPr>
            <a:r>
              <a:rPr lang="en-IN" sz="1600"/>
              <a:t>Combine all linear transformations into a single transformation matrix known as affine transformation matrix</a:t>
            </a:r>
          </a:p>
          <a:p>
            <a:pPr marL="342900" indent="-342900">
              <a:buFont typeface="+mj-lt"/>
              <a:buAutoNum type="arabicPeriod"/>
            </a:pPr>
            <a:r>
              <a:rPr lang="en-IN" sz="1600"/>
              <a:t>It has 6 Degrees of Freedom (6 values where you can specify change/transformation)</a:t>
            </a:r>
          </a:p>
          <a:p>
            <a:pPr marL="342900" indent="-342900">
              <a:buFont typeface="+mj-lt"/>
              <a:buAutoNum type="arabicPeriod"/>
            </a:pPr>
            <a:r>
              <a:rPr lang="en-IN" sz="1600"/>
              <a:t>I.e. you can perform </a:t>
            </a:r>
            <a:r>
              <a:rPr lang="en-IN" sz="1600" err="1"/>
              <a:t>translation+rotation+scaling</a:t>
            </a:r>
            <a:r>
              <a:rPr lang="en-IN" sz="1600"/>
              <a:t> using a single matrix</a:t>
            </a:r>
          </a:p>
          <a:p>
            <a:pPr marL="342900" indent="-342900">
              <a:buFont typeface="+mj-lt"/>
              <a:buAutoNum type="arabicPeriod"/>
            </a:pPr>
            <a:r>
              <a:rPr lang="en-IN" sz="1600"/>
              <a:t>Lines map to lines, Parallel lines remain parallel</a:t>
            </a:r>
          </a:p>
          <a:p>
            <a:pPr marL="342900" indent="-342900">
              <a:buFont typeface="+mj-lt"/>
              <a:buAutoNum type="arabicPeriod"/>
            </a:pPr>
            <a:r>
              <a:rPr lang="en-IN" sz="1600"/>
              <a:t>Origin may or may not always map to origin</a:t>
            </a:r>
          </a:p>
        </p:txBody>
      </p:sp>
    </p:spTree>
    <p:extLst>
      <p:ext uri="{BB962C8B-B14F-4D97-AF65-F5344CB8AC3E}">
        <p14:creationId xmlns:p14="http://schemas.microsoft.com/office/powerpoint/2010/main" val="2105561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06FD-70D0-35ED-FC30-05E0507EF318}"/>
              </a:ext>
            </a:extLst>
          </p:cNvPr>
          <p:cNvSpPr>
            <a:spLocks noGrp="1"/>
          </p:cNvSpPr>
          <p:nvPr>
            <p:ph type="title"/>
          </p:nvPr>
        </p:nvSpPr>
        <p:spPr/>
        <p:txBody>
          <a:bodyPr/>
          <a:lstStyle/>
          <a:p>
            <a:r>
              <a:rPr lang="en-IN"/>
              <a:t>Affine Transformation Use Case</a:t>
            </a:r>
          </a:p>
        </p:txBody>
      </p:sp>
      <p:pic>
        <p:nvPicPr>
          <p:cNvPr id="5122" name="Picture 2" descr="Data Augmentation: How to use Deep Learning when you have Limited Data -  KDnuggets">
            <a:extLst>
              <a:ext uri="{FF2B5EF4-FFF2-40B4-BE49-F238E27FC236}">
                <a16:creationId xmlns:a16="http://schemas.microsoft.com/office/drawing/2014/main" id="{0D409331-7CFC-D4E8-1698-B69D714139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7299" y="2136775"/>
            <a:ext cx="7417727"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367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0F25-80ED-BA14-E528-BE36DF8F0B32}"/>
              </a:ext>
            </a:extLst>
          </p:cNvPr>
          <p:cNvSpPr>
            <a:spLocks noGrp="1"/>
          </p:cNvSpPr>
          <p:nvPr>
            <p:ph type="title"/>
          </p:nvPr>
        </p:nvSpPr>
        <p:spPr/>
        <p:txBody>
          <a:bodyPr/>
          <a:lstStyle/>
          <a:p>
            <a:r>
              <a:rPr lang="en-IN"/>
              <a:t>Projective Transformation</a:t>
            </a:r>
          </a:p>
        </p:txBody>
      </p:sp>
      <p:sp>
        <p:nvSpPr>
          <p:cNvPr id="3" name="Content Placeholder 2">
            <a:extLst>
              <a:ext uri="{FF2B5EF4-FFF2-40B4-BE49-F238E27FC236}">
                <a16:creationId xmlns:a16="http://schemas.microsoft.com/office/drawing/2014/main" id="{F473A2A3-6D05-56B8-0141-3ACB83EE6BEA}"/>
              </a:ext>
            </a:extLst>
          </p:cNvPr>
          <p:cNvSpPr>
            <a:spLocks noGrp="1"/>
          </p:cNvSpPr>
          <p:nvPr>
            <p:ph idx="1"/>
          </p:nvPr>
        </p:nvSpPr>
        <p:spPr/>
        <p:txBody>
          <a:bodyPr/>
          <a:lstStyle/>
          <a:p>
            <a:r>
              <a:rPr lang="en-IN"/>
              <a:t>Mapping of one plane to another through points</a:t>
            </a:r>
          </a:p>
          <a:p>
            <a:r>
              <a:rPr lang="en-IN"/>
              <a:t>E.g. Document scanners, tilted pictures of docs scanned and projected in an appropriate manner</a:t>
            </a:r>
          </a:p>
          <a:p>
            <a:endParaRPr lang="en-IN"/>
          </a:p>
          <a:p>
            <a:endParaRPr lang="en-IN"/>
          </a:p>
        </p:txBody>
      </p:sp>
      <p:pic>
        <p:nvPicPr>
          <p:cNvPr id="4100" name="Picture 4" descr="Affine and Projective Transformations - Graphics Mill">
            <a:extLst>
              <a:ext uri="{FF2B5EF4-FFF2-40B4-BE49-F238E27FC236}">
                <a16:creationId xmlns:a16="http://schemas.microsoft.com/office/drawing/2014/main" id="{E3DA3975-F9A9-C53E-C03A-5294D9CAC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440" y="3525624"/>
            <a:ext cx="414337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ow to Build a Kick-Ass Mobile Document Scanner in Just 5 Minutes -  PyImageSearch">
            <a:extLst>
              <a:ext uri="{FF2B5EF4-FFF2-40B4-BE49-F238E27FC236}">
                <a16:creationId xmlns:a16="http://schemas.microsoft.com/office/drawing/2014/main" id="{C2439A7F-2188-AC2D-98F7-1EB5012DD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607" y="3369322"/>
            <a:ext cx="3319358" cy="23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956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0F25-80ED-BA14-E528-BE36DF8F0B32}"/>
              </a:ext>
            </a:extLst>
          </p:cNvPr>
          <p:cNvSpPr>
            <a:spLocks noGrp="1"/>
          </p:cNvSpPr>
          <p:nvPr>
            <p:ph type="title"/>
          </p:nvPr>
        </p:nvSpPr>
        <p:spPr/>
        <p:txBody>
          <a:bodyPr/>
          <a:lstStyle/>
          <a:p>
            <a:r>
              <a:rPr lang="en-IN"/>
              <a:t>Projective Transformation</a:t>
            </a:r>
          </a:p>
        </p:txBody>
      </p:sp>
      <p:sp>
        <p:nvSpPr>
          <p:cNvPr id="3" name="Content Placeholder 2">
            <a:extLst>
              <a:ext uri="{FF2B5EF4-FFF2-40B4-BE49-F238E27FC236}">
                <a16:creationId xmlns:a16="http://schemas.microsoft.com/office/drawing/2014/main" id="{F473A2A3-6D05-56B8-0141-3ACB83EE6BEA}"/>
              </a:ext>
            </a:extLst>
          </p:cNvPr>
          <p:cNvSpPr>
            <a:spLocks noGrp="1"/>
          </p:cNvSpPr>
          <p:nvPr>
            <p:ph idx="1"/>
          </p:nvPr>
        </p:nvSpPr>
        <p:spPr>
          <a:xfrm>
            <a:off x="1097280" y="2051640"/>
            <a:ext cx="10058400" cy="3760891"/>
          </a:xfrm>
        </p:spPr>
        <p:txBody>
          <a:bodyPr>
            <a:normAutofit/>
          </a:bodyPr>
          <a:lstStyle/>
          <a:p>
            <a:pPr>
              <a:buFont typeface="Arial" panose="020B0604020202020204" pitchFamily="34" charset="0"/>
              <a:buChar char="•"/>
            </a:pPr>
            <a:r>
              <a:rPr lang="en-IN" sz="1600"/>
              <a:t>Mapping of one plane to another through points</a:t>
            </a:r>
          </a:p>
          <a:p>
            <a:pPr>
              <a:buFont typeface="Arial" panose="020B0604020202020204" pitchFamily="34" charset="0"/>
              <a:buChar char="•"/>
            </a:pPr>
            <a:r>
              <a:rPr lang="en-IN" sz="1600"/>
              <a:t>E.g. Document scanners, tilted pictures of docs scanned and projected in an appropriate manner</a:t>
            </a:r>
          </a:p>
          <a:p>
            <a:pPr>
              <a:buFont typeface="Arial" panose="020B0604020202020204" pitchFamily="34" charset="0"/>
              <a:buChar char="•"/>
            </a:pPr>
            <a:r>
              <a:rPr lang="en-IN" sz="1600"/>
              <a:t>3 x 3 </a:t>
            </a:r>
            <a:r>
              <a:rPr lang="en-IN" sz="1600" err="1"/>
              <a:t>Homography</a:t>
            </a:r>
            <a:r>
              <a:rPr lang="en-IN" sz="1600"/>
              <a:t> matrix is used to project one image from a plane onto another image plane</a:t>
            </a:r>
          </a:p>
          <a:p>
            <a:pPr>
              <a:buFont typeface="Arial" panose="020B0604020202020204" pitchFamily="34" charset="0"/>
              <a:buChar char="•"/>
            </a:pPr>
            <a:r>
              <a:rPr lang="en-IN" sz="1600"/>
              <a:t>All the values in the </a:t>
            </a:r>
            <a:r>
              <a:rPr lang="en-IN" sz="1600" err="1"/>
              <a:t>homography</a:t>
            </a:r>
            <a:r>
              <a:rPr lang="en-IN" sz="1600"/>
              <a:t> matrix should sum up to 1, therefore there are only 8 degrees of freedom and not 9</a:t>
            </a:r>
          </a:p>
          <a:p>
            <a:pPr>
              <a:buFont typeface="Arial" panose="020B0604020202020204" pitchFamily="34" charset="0"/>
              <a:buChar char="•"/>
            </a:pPr>
            <a:r>
              <a:rPr lang="en-IN" sz="1600"/>
              <a:t>Origin does not necessarily map to origin</a:t>
            </a:r>
          </a:p>
          <a:p>
            <a:pPr>
              <a:buFont typeface="Arial" panose="020B0604020202020204" pitchFamily="34" charset="0"/>
              <a:buChar char="•"/>
            </a:pPr>
            <a:r>
              <a:rPr lang="en-IN" sz="1600"/>
              <a:t>Lines map to lines</a:t>
            </a:r>
          </a:p>
          <a:p>
            <a:pPr>
              <a:buFont typeface="Arial" panose="020B0604020202020204" pitchFamily="34" charset="0"/>
              <a:buChar char="•"/>
            </a:pPr>
            <a:r>
              <a:rPr lang="en-IN" sz="1600"/>
              <a:t>Parallel lines do not necessarily remain parallel </a:t>
            </a:r>
          </a:p>
          <a:p>
            <a:endParaRPr lang="en-IN" sz="1600"/>
          </a:p>
          <a:p>
            <a:endParaRPr lang="en-IN" sz="1600"/>
          </a:p>
        </p:txBody>
      </p:sp>
      <p:pic>
        <p:nvPicPr>
          <p:cNvPr id="6146" name="Picture 2" descr="computer vision - Differences between homography and transformation matrix  - Mathematics Stack Exchange">
            <a:extLst>
              <a:ext uri="{FF2B5EF4-FFF2-40B4-BE49-F238E27FC236}">
                <a16:creationId xmlns:a16="http://schemas.microsoft.com/office/drawing/2014/main" id="{2ECC996A-530C-97AA-3C9D-050AC9BF50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96" b="18265"/>
          <a:stretch/>
        </p:blipFill>
        <p:spPr bwMode="auto">
          <a:xfrm>
            <a:off x="3211465" y="5147035"/>
            <a:ext cx="5830030" cy="113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170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4D7B3-07D4-8BD1-796E-BE2C0701F37A}"/>
              </a:ext>
            </a:extLst>
          </p:cNvPr>
          <p:cNvSpPr>
            <a:spLocks noGrp="1"/>
          </p:cNvSpPr>
          <p:nvPr>
            <p:ph type="title"/>
          </p:nvPr>
        </p:nvSpPr>
        <p:spPr/>
        <p:txBody>
          <a:bodyPr/>
          <a:lstStyle/>
          <a:p>
            <a:r>
              <a:rPr lang="en-IN"/>
              <a:t>Image Stitching - Panorama</a:t>
            </a:r>
          </a:p>
        </p:txBody>
      </p:sp>
      <p:sp>
        <p:nvSpPr>
          <p:cNvPr id="3" name="Content Placeholder 2">
            <a:extLst>
              <a:ext uri="{FF2B5EF4-FFF2-40B4-BE49-F238E27FC236}">
                <a16:creationId xmlns:a16="http://schemas.microsoft.com/office/drawing/2014/main" id="{ED115BA2-EB51-6E5D-B195-855E41AF4A56}"/>
              </a:ext>
            </a:extLst>
          </p:cNvPr>
          <p:cNvSpPr>
            <a:spLocks noGrp="1"/>
          </p:cNvSpPr>
          <p:nvPr>
            <p:ph idx="1"/>
          </p:nvPr>
        </p:nvSpPr>
        <p:spPr/>
        <p:txBody>
          <a:bodyPr>
            <a:normAutofit/>
          </a:bodyPr>
          <a:lstStyle/>
          <a:p>
            <a:pPr marL="457200" indent="-457200">
              <a:buFont typeface="+mj-lt"/>
              <a:buAutoNum type="arabicPeriod"/>
            </a:pPr>
            <a:r>
              <a:rPr lang="en-IN" sz="1800"/>
              <a:t>Detect </a:t>
            </a:r>
            <a:r>
              <a:rPr lang="en-IN" sz="1800" err="1"/>
              <a:t>Keypoints</a:t>
            </a:r>
            <a:r>
              <a:rPr lang="en-IN" sz="1800"/>
              <a:t> and extract local invariant descriptors from the two images – SIFT, ORB</a:t>
            </a:r>
          </a:p>
          <a:p>
            <a:pPr marL="457200" indent="-457200">
              <a:buFont typeface="+mj-lt"/>
              <a:buAutoNum type="arabicPeriod"/>
            </a:pPr>
            <a:r>
              <a:rPr lang="en-IN" sz="1800"/>
              <a:t>Match the descriptors between two images</a:t>
            </a:r>
          </a:p>
          <a:p>
            <a:pPr marL="457200" indent="-457200">
              <a:buFont typeface="+mj-lt"/>
              <a:buAutoNum type="arabicPeriod"/>
            </a:pPr>
            <a:r>
              <a:rPr lang="en-US" sz="1800" b="0" i="0">
                <a:solidFill>
                  <a:srgbClr val="051E50"/>
                </a:solidFill>
                <a:effectLst/>
                <a:latin typeface="proxima-nova"/>
              </a:rPr>
              <a:t>Use the RANSAC Algorithm to estimate a </a:t>
            </a:r>
            <a:r>
              <a:rPr lang="en-US" sz="1800" b="0" i="0" err="1">
                <a:solidFill>
                  <a:srgbClr val="051E50"/>
                </a:solidFill>
                <a:effectLst/>
                <a:latin typeface="proxima-nova"/>
              </a:rPr>
              <a:t>homography</a:t>
            </a:r>
            <a:r>
              <a:rPr lang="en-US" sz="1800" b="0" i="0">
                <a:solidFill>
                  <a:srgbClr val="051E50"/>
                </a:solidFill>
                <a:effectLst/>
                <a:latin typeface="proxima-nova"/>
              </a:rPr>
              <a:t> matrix using our matched feature vectors</a:t>
            </a:r>
          </a:p>
          <a:p>
            <a:pPr marL="457200" indent="-457200">
              <a:buFont typeface="+mj-lt"/>
              <a:buAutoNum type="arabicPeriod"/>
            </a:pPr>
            <a:r>
              <a:rPr lang="en-US" sz="1800">
                <a:solidFill>
                  <a:srgbClr val="051E50"/>
                </a:solidFill>
                <a:latin typeface="proxima-nova"/>
              </a:rPr>
              <a:t>Apply a warping/projective transformation using </a:t>
            </a:r>
            <a:r>
              <a:rPr lang="en-US" sz="1800" err="1">
                <a:solidFill>
                  <a:srgbClr val="051E50"/>
                </a:solidFill>
                <a:latin typeface="proxima-nova"/>
              </a:rPr>
              <a:t>homography</a:t>
            </a:r>
            <a:r>
              <a:rPr lang="en-US" sz="1800">
                <a:solidFill>
                  <a:srgbClr val="051E50"/>
                </a:solidFill>
                <a:latin typeface="proxima-nova"/>
              </a:rPr>
              <a:t> matrix </a:t>
            </a:r>
            <a:endParaRPr lang="en-IN" sz="1800"/>
          </a:p>
        </p:txBody>
      </p:sp>
      <p:pic>
        <p:nvPicPr>
          <p:cNvPr id="7172" name="Picture 4" descr="Neutrino's Blog: 影像拼接(Image Stitching) 基於特徵匹配(Feature Matching) 和RANSAC 演算法">
            <a:extLst>
              <a:ext uri="{FF2B5EF4-FFF2-40B4-BE49-F238E27FC236}">
                <a16:creationId xmlns:a16="http://schemas.microsoft.com/office/drawing/2014/main" id="{3A07A185-4032-C0F0-26FB-5F2C7A14E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976" y="4368835"/>
            <a:ext cx="3331556" cy="2308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576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2FAF-43FC-9A74-E3DA-108AB60B9438}"/>
              </a:ext>
            </a:extLst>
          </p:cNvPr>
          <p:cNvSpPr>
            <a:spLocks noGrp="1"/>
          </p:cNvSpPr>
          <p:nvPr>
            <p:ph type="title"/>
          </p:nvPr>
        </p:nvSpPr>
        <p:spPr/>
        <p:txBody>
          <a:bodyPr>
            <a:normAutofit/>
          </a:bodyPr>
          <a:lstStyle/>
          <a:p>
            <a:r>
              <a:rPr lang="en-IN" sz="4000" b="1" err="1"/>
              <a:t>RA</a:t>
            </a:r>
            <a:r>
              <a:rPr lang="en-IN" sz="4000" err="1"/>
              <a:t>ndom</a:t>
            </a:r>
            <a:r>
              <a:rPr lang="en-IN" sz="4000"/>
              <a:t> </a:t>
            </a:r>
            <a:r>
              <a:rPr lang="en-IN" sz="4000" b="1" err="1"/>
              <a:t>SA</a:t>
            </a:r>
            <a:r>
              <a:rPr lang="en-IN" sz="4000" err="1"/>
              <a:t>mple</a:t>
            </a:r>
            <a:r>
              <a:rPr lang="en-IN" sz="4000"/>
              <a:t> </a:t>
            </a:r>
            <a:r>
              <a:rPr lang="en-IN" sz="4000" b="1"/>
              <a:t>C</a:t>
            </a:r>
            <a:r>
              <a:rPr lang="en-IN" sz="4000"/>
              <a:t>onsensus (optional)</a:t>
            </a:r>
          </a:p>
        </p:txBody>
      </p:sp>
      <p:sp>
        <p:nvSpPr>
          <p:cNvPr id="3" name="Content Placeholder 2">
            <a:extLst>
              <a:ext uri="{FF2B5EF4-FFF2-40B4-BE49-F238E27FC236}">
                <a16:creationId xmlns:a16="http://schemas.microsoft.com/office/drawing/2014/main" id="{4CB4741C-0C36-74BD-ED78-76FE57FE50F1}"/>
              </a:ext>
            </a:extLst>
          </p:cNvPr>
          <p:cNvSpPr>
            <a:spLocks noGrp="1"/>
          </p:cNvSpPr>
          <p:nvPr>
            <p:ph idx="1"/>
          </p:nvPr>
        </p:nvSpPr>
        <p:spPr/>
        <p:txBody>
          <a:bodyPr/>
          <a:lstStyle/>
          <a:p>
            <a:pPr marL="457200" indent="-457200">
              <a:buFont typeface="+mj-lt"/>
              <a:buAutoNum type="arabicPeriod"/>
            </a:pPr>
            <a:r>
              <a:rPr lang="en-IN"/>
              <a:t>Random choose </a:t>
            </a:r>
            <a:r>
              <a:rPr lang="en-IN" b="1"/>
              <a:t>s</a:t>
            </a:r>
            <a:r>
              <a:rPr lang="en-IN"/>
              <a:t> samples (typically 4). S is the min samples to fit a model</a:t>
            </a:r>
          </a:p>
          <a:p>
            <a:pPr marL="457200" indent="-457200">
              <a:buFont typeface="+mj-lt"/>
              <a:buAutoNum type="arabicPeriod"/>
            </a:pPr>
            <a:r>
              <a:rPr lang="en-IN"/>
              <a:t>Fit the model to the randomly chosen samples</a:t>
            </a:r>
          </a:p>
          <a:p>
            <a:pPr marL="457200" indent="-457200">
              <a:buFont typeface="+mj-lt"/>
              <a:buAutoNum type="arabicPeriod"/>
            </a:pPr>
            <a:r>
              <a:rPr lang="en-IN"/>
              <a:t>Count the number of data points/</a:t>
            </a:r>
            <a:r>
              <a:rPr lang="en-IN" err="1"/>
              <a:t>keypoints</a:t>
            </a:r>
            <a:r>
              <a:rPr lang="en-IN"/>
              <a:t> (inliers) that fit the model within a threshold error </a:t>
            </a:r>
          </a:p>
          <a:p>
            <a:pPr marL="457200" indent="-457200">
              <a:buFont typeface="+mj-lt"/>
              <a:buAutoNum type="arabicPeriod"/>
            </a:pPr>
            <a:r>
              <a:rPr lang="en-IN"/>
              <a:t>Repeat steps 1 to 3 N times</a:t>
            </a:r>
          </a:p>
          <a:p>
            <a:pPr marL="457200" indent="-457200">
              <a:buFont typeface="+mj-lt"/>
              <a:buAutoNum type="arabicPeriod"/>
            </a:pPr>
            <a:r>
              <a:rPr lang="en-IN"/>
              <a:t>Choose the model which has the larges number of inliers </a:t>
            </a:r>
          </a:p>
          <a:p>
            <a:pPr marL="457200" indent="-457200">
              <a:buFont typeface="+mj-lt"/>
              <a:buAutoNum type="arabicPeriod"/>
            </a:pPr>
            <a:endParaRPr lang="en-IN"/>
          </a:p>
        </p:txBody>
      </p:sp>
      <p:pic>
        <p:nvPicPr>
          <p:cNvPr id="1026" name="Picture 2" descr="Image Stitching II Linda Shapiro CSE 455. RANSAC for Homography Initial  Matched Points. - ppt download">
            <a:extLst>
              <a:ext uri="{FF2B5EF4-FFF2-40B4-BE49-F238E27FC236}">
                <a16:creationId xmlns:a16="http://schemas.microsoft.com/office/drawing/2014/main" id="{F4A12A88-221B-C6B7-6840-E4EE7B454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4639" y="3714160"/>
            <a:ext cx="3475254" cy="260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844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E7AC99-6679-64A1-4AB9-2041CB2C87DD}"/>
              </a:ext>
            </a:extLst>
          </p:cNvPr>
          <p:cNvSpPr>
            <a:spLocks noGrp="1"/>
          </p:cNvSpPr>
          <p:nvPr>
            <p:ph type="ctrTitle"/>
          </p:nvPr>
        </p:nvSpPr>
        <p:spPr/>
        <p:txBody>
          <a:bodyPr/>
          <a:lstStyle/>
          <a:p>
            <a:r>
              <a:rPr lang="en-IN"/>
              <a:t>Features in Images</a:t>
            </a:r>
          </a:p>
        </p:txBody>
      </p:sp>
    </p:spTree>
    <p:extLst>
      <p:ext uri="{BB962C8B-B14F-4D97-AF65-F5344CB8AC3E}">
        <p14:creationId xmlns:p14="http://schemas.microsoft.com/office/powerpoint/2010/main" val="3612654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9600" i="1">
                <a:solidFill>
                  <a:srgbClr val="FFFFFF"/>
                </a:solidFill>
              </a:rPr>
              <a:t>Thank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42E27EB8-AD6D-0C74-AAFC-2B46E3A00984}"/>
              </a:ext>
            </a:extLst>
          </p:cNvPr>
          <p:cNvSpPr txBox="1"/>
          <p:nvPr/>
        </p:nvSpPr>
        <p:spPr>
          <a:xfrm flipH="1">
            <a:off x="1273883" y="5729716"/>
            <a:ext cx="6928822" cy="369332"/>
          </a:xfrm>
          <a:prstGeom prst="rect">
            <a:avLst/>
          </a:prstGeom>
          <a:noFill/>
        </p:spPr>
        <p:txBody>
          <a:bodyPr wrap="square" rtlCol="0">
            <a:spAutoFit/>
          </a:bodyPr>
          <a:lstStyle/>
          <a:p>
            <a:r>
              <a:rPr lang="en-IN">
                <a:solidFill>
                  <a:schemeClr val="bg1"/>
                </a:solidFill>
              </a:rPr>
              <a:t>For any queries drop an email at: quadeershaikh15.8@gmail.com</a:t>
            </a:r>
          </a:p>
        </p:txBody>
      </p:sp>
    </p:spTree>
    <p:extLst>
      <p:ext uri="{BB962C8B-B14F-4D97-AF65-F5344CB8AC3E}">
        <p14:creationId xmlns:p14="http://schemas.microsoft.com/office/powerpoint/2010/main" val="191714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4A8DE-25C7-4997-AB8F-7995864E570D}"/>
              </a:ext>
            </a:extLst>
          </p:cNvPr>
          <p:cNvSpPr>
            <a:spLocks noGrp="1"/>
          </p:cNvSpPr>
          <p:nvPr>
            <p:ph type="title"/>
          </p:nvPr>
        </p:nvSpPr>
        <p:spPr/>
        <p:txBody>
          <a:bodyPr/>
          <a:lstStyle/>
          <a:p>
            <a:r>
              <a:rPr lang="en-IN"/>
              <a:t>Features in an Image</a:t>
            </a:r>
          </a:p>
        </p:txBody>
      </p:sp>
      <p:sp>
        <p:nvSpPr>
          <p:cNvPr id="3" name="Content Placeholder 2">
            <a:extLst>
              <a:ext uri="{FF2B5EF4-FFF2-40B4-BE49-F238E27FC236}">
                <a16:creationId xmlns:a16="http://schemas.microsoft.com/office/drawing/2014/main" id="{3572E0AB-B658-4EFF-E120-7E7DC5DEB665}"/>
              </a:ext>
            </a:extLst>
          </p:cNvPr>
          <p:cNvSpPr>
            <a:spLocks noGrp="1"/>
          </p:cNvSpPr>
          <p:nvPr>
            <p:ph idx="1"/>
          </p:nvPr>
        </p:nvSpPr>
        <p:spPr/>
        <p:txBody>
          <a:bodyPr/>
          <a:lstStyle/>
          <a:p>
            <a:r>
              <a:rPr lang="en-US">
                <a:solidFill>
                  <a:srgbClr val="202124"/>
                </a:solidFill>
                <a:latin typeface="arial" panose="020B0604020202020204" pitchFamily="34" charset="0"/>
              </a:rPr>
              <a:t>Lines, edges, ridges, corners, blobs, </a:t>
            </a:r>
            <a:r>
              <a:rPr lang="en-US" err="1">
                <a:solidFill>
                  <a:srgbClr val="202124"/>
                </a:solidFill>
                <a:latin typeface="arial" panose="020B0604020202020204" pitchFamily="34" charset="0"/>
              </a:rPr>
              <a:t>etc</a:t>
            </a:r>
            <a:endParaRPr lang="en-US">
              <a:solidFill>
                <a:srgbClr val="202124"/>
              </a:solidFill>
              <a:latin typeface="arial" panose="020B0604020202020204" pitchFamily="34" charset="0"/>
            </a:endParaRPr>
          </a:p>
          <a:p>
            <a:r>
              <a:rPr lang="en-US">
                <a:solidFill>
                  <a:srgbClr val="202124"/>
                </a:solidFill>
                <a:latin typeface="arial" panose="020B0604020202020204" pitchFamily="34" charset="0"/>
              </a:rPr>
              <a:t>Which of these can be considered to be a good feature for a </a:t>
            </a:r>
            <a:r>
              <a:rPr lang="en-US" b="1">
                <a:solidFill>
                  <a:srgbClr val="202124"/>
                </a:solidFill>
                <a:latin typeface="arial" panose="020B0604020202020204" pitchFamily="34" charset="0"/>
              </a:rPr>
              <a:t>recognition</a:t>
            </a:r>
            <a:r>
              <a:rPr lang="en-US">
                <a:solidFill>
                  <a:srgbClr val="202124"/>
                </a:solidFill>
                <a:latin typeface="arial" panose="020B0604020202020204" pitchFamily="34" charset="0"/>
              </a:rPr>
              <a:t> task ?</a:t>
            </a:r>
          </a:p>
          <a:p>
            <a:endParaRPr lang="en-IN"/>
          </a:p>
        </p:txBody>
      </p:sp>
      <p:pic>
        <p:nvPicPr>
          <p:cNvPr id="5" name="Picture 4">
            <a:extLst>
              <a:ext uri="{FF2B5EF4-FFF2-40B4-BE49-F238E27FC236}">
                <a16:creationId xmlns:a16="http://schemas.microsoft.com/office/drawing/2014/main" id="{EB58B4AD-8B72-1C43-49A1-1C7A93F36A6A}"/>
              </a:ext>
            </a:extLst>
          </p:cNvPr>
          <p:cNvPicPr>
            <a:picLocks noChangeAspect="1"/>
          </p:cNvPicPr>
          <p:nvPr/>
        </p:nvPicPr>
        <p:blipFill>
          <a:blip r:embed="rId2"/>
          <a:stretch>
            <a:fillRect/>
          </a:stretch>
        </p:blipFill>
        <p:spPr>
          <a:xfrm>
            <a:off x="1742543" y="3155623"/>
            <a:ext cx="2386397" cy="2889314"/>
          </a:xfrm>
          <a:prstGeom prst="rect">
            <a:avLst/>
          </a:prstGeom>
        </p:spPr>
      </p:pic>
      <p:pic>
        <p:nvPicPr>
          <p:cNvPr id="7" name="Picture 6">
            <a:extLst>
              <a:ext uri="{FF2B5EF4-FFF2-40B4-BE49-F238E27FC236}">
                <a16:creationId xmlns:a16="http://schemas.microsoft.com/office/drawing/2014/main" id="{3D6CC3B2-B7C2-BC2D-D054-F325E21F9B3E}"/>
              </a:ext>
            </a:extLst>
          </p:cNvPr>
          <p:cNvPicPr>
            <a:picLocks noChangeAspect="1"/>
          </p:cNvPicPr>
          <p:nvPr/>
        </p:nvPicPr>
        <p:blipFill>
          <a:blip r:embed="rId3"/>
          <a:stretch>
            <a:fillRect/>
          </a:stretch>
        </p:blipFill>
        <p:spPr>
          <a:xfrm>
            <a:off x="5805987" y="3155623"/>
            <a:ext cx="4018252" cy="2889314"/>
          </a:xfrm>
          <a:prstGeom prst="rect">
            <a:avLst/>
          </a:prstGeom>
        </p:spPr>
      </p:pic>
    </p:spTree>
    <p:extLst>
      <p:ext uri="{BB962C8B-B14F-4D97-AF65-F5344CB8AC3E}">
        <p14:creationId xmlns:p14="http://schemas.microsoft.com/office/powerpoint/2010/main" val="1571589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BB5D6-CD78-FE00-F853-DBAB9CEAEE44}"/>
              </a:ext>
            </a:extLst>
          </p:cNvPr>
          <p:cNvSpPr>
            <a:spLocks noGrp="1"/>
          </p:cNvSpPr>
          <p:nvPr>
            <p:ph type="title"/>
          </p:nvPr>
        </p:nvSpPr>
        <p:spPr/>
        <p:txBody>
          <a:bodyPr>
            <a:normAutofit/>
          </a:bodyPr>
          <a:lstStyle/>
          <a:p>
            <a:r>
              <a:rPr lang="en-IN" sz="4000"/>
              <a:t>Challenges in matching images (recognition tasks)</a:t>
            </a:r>
          </a:p>
        </p:txBody>
      </p:sp>
      <p:sp>
        <p:nvSpPr>
          <p:cNvPr id="3" name="Content Placeholder 2">
            <a:extLst>
              <a:ext uri="{FF2B5EF4-FFF2-40B4-BE49-F238E27FC236}">
                <a16:creationId xmlns:a16="http://schemas.microsoft.com/office/drawing/2014/main" id="{E9B3F502-8EC0-6849-E1CC-C29F85AF0D6B}"/>
              </a:ext>
            </a:extLst>
          </p:cNvPr>
          <p:cNvSpPr>
            <a:spLocks noGrp="1"/>
          </p:cNvSpPr>
          <p:nvPr>
            <p:ph idx="1"/>
          </p:nvPr>
        </p:nvSpPr>
        <p:spPr/>
        <p:txBody>
          <a:bodyPr/>
          <a:lstStyle/>
          <a:p>
            <a:pPr marL="457200" indent="-457200">
              <a:buFont typeface="+mj-lt"/>
              <a:buAutoNum type="arabicPeriod"/>
            </a:pPr>
            <a:r>
              <a:rPr lang="en-IN"/>
              <a:t>Raw images are hard to match</a:t>
            </a:r>
          </a:p>
          <a:p>
            <a:pPr marL="457200" indent="-457200">
              <a:buFont typeface="+mj-lt"/>
              <a:buAutoNum type="arabicPeriod"/>
            </a:pPr>
            <a:r>
              <a:rPr lang="en-IN"/>
              <a:t>Different size, orientation, lighting, brightness, etc</a:t>
            </a:r>
          </a:p>
          <a:p>
            <a:endParaRPr lang="en-IN"/>
          </a:p>
        </p:txBody>
      </p:sp>
      <p:pic>
        <p:nvPicPr>
          <p:cNvPr id="7" name="Picture 6">
            <a:extLst>
              <a:ext uri="{FF2B5EF4-FFF2-40B4-BE49-F238E27FC236}">
                <a16:creationId xmlns:a16="http://schemas.microsoft.com/office/drawing/2014/main" id="{6EFC3730-D78C-59F1-9BD8-978527102911}"/>
              </a:ext>
            </a:extLst>
          </p:cNvPr>
          <p:cNvPicPr>
            <a:picLocks noChangeAspect="1"/>
          </p:cNvPicPr>
          <p:nvPr/>
        </p:nvPicPr>
        <p:blipFill>
          <a:blip r:embed="rId2"/>
          <a:stretch>
            <a:fillRect/>
          </a:stretch>
        </p:blipFill>
        <p:spPr>
          <a:xfrm>
            <a:off x="2432744" y="3605755"/>
            <a:ext cx="3139712" cy="2225233"/>
          </a:xfrm>
          <a:prstGeom prst="rect">
            <a:avLst/>
          </a:prstGeom>
        </p:spPr>
      </p:pic>
      <p:pic>
        <p:nvPicPr>
          <p:cNvPr id="9" name="Picture 8">
            <a:extLst>
              <a:ext uri="{FF2B5EF4-FFF2-40B4-BE49-F238E27FC236}">
                <a16:creationId xmlns:a16="http://schemas.microsoft.com/office/drawing/2014/main" id="{8110ACD2-44FD-2BE5-60AF-F90DDE7C72A7}"/>
              </a:ext>
            </a:extLst>
          </p:cNvPr>
          <p:cNvPicPr>
            <a:picLocks noChangeAspect="1"/>
          </p:cNvPicPr>
          <p:nvPr/>
        </p:nvPicPr>
        <p:blipFill>
          <a:blip r:embed="rId3"/>
          <a:stretch>
            <a:fillRect/>
          </a:stretch>
        </p:blipFill>
        <p:spPr>
          <a:xfrm>
            <a:off x="6619546" y="3567651"/>
            <a:ext cx="2149026" cy="2301439"/>
          </a:xfrm>
          <a:prstGeom prst="rect">
            <a:avLst/>
          </a:prstGeom>
        </p:spPr>
      </p:pic>
    </p:spTree>
    <p:extLst>
      <p:ext uri="{BB962C8B-B14F-4D97-AF65-F5344CB8AC3E}">
        <p14:creationId xmlns:p14="http://schemas.microsoft.com/office/powerpoint/2010/main" val="99330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6016-AD60-8732-9AA5-C3BCD291930E}"/>
              </a:ext>
            </a:extLst>
          </p:cNvPr>
          <p:cNvSpPr>
            <a:spLocks noGrp="1"/>
          </p:cNvSpPr>
          <p:nvPr>
            <p:ph type="title"/>
          </p:nvPr>
        </p:nvSpPr>
        <p:spPr/>
        <p:txBody>
          <a:bodyPr>
            <a:normAutofit/>
          </a:bodyPr>
          <a:lstStyle/>
          <a:p>
            <a:r>
              <a:rPr lang="en-IN" sz="3600"/>
              <a:t>Solution to challenges in matching images (recognition tasks)</a:t>
            </a:r>
          </a:p>
        </p:txBody>
      </p:sp>
      <p:sp>
        <p:nvSpPr>
          <p:cNvPr id="3" name="Content Placeholder 2">
            <a:extLst>
              <a:ext uri="{FF2B5EF4-FFF2-40B4-BE49-F238E27FC236}">
                <a16:creationId xmlns:a16="http://schemas.microsoft.com/office/drawing/2014/main" id="{C9A65F5C-2677-B1E8-4699-AA413521A97E}"/>
              </a:ext>
            </a:extLst>
          </p:cNvPr>
          <p:cNvSpPr>
            <a:spLocks noGrp="1"/>
          </p:cNvSpPr>
          <p:nvPr>
            <p:ph idx="1"/>
          </p:nvPr>
        </p:nvSpPr>
        <p:spPr/>
        <p:txBody>
          <a:bodyPr/>
          <a:lstStyle/>
          <a:p>
            <a:pPr marL="457200" indent="-457200">
              <a:buFont typeface="+mj-lt"/>
              <a:buAutoNum type="arabicPeriod"/>
            </a:pPr>
            <a:r>
              <a:rPr lang="en-IN"/>
              <a:t>Removing sources of variation</a:t>
            </a:r>
          </a:p>
          <a:p>
            <a:pPr marL="749808" lvl="1" indent="-457200">
              <a:buFont typeface="+mj-lt"/>
              <a:buAutoNum type="arabicPeriod"/>
            </a:pPr>
            <a:r>
              <a:rPr lang="en-IN"/>
              <a:t>Matching becomes easier when we remove variations like change in size and orientation</a:t>
            </a:r>
          </a:p>
          <a:p>
            <a:pPr marL="457200" indent="-457200">
              <a:buFont typeface="+mj-lt"/>
              <a:buAutoNum type="arabicPeriod"/>
            </a:pPr>
            <a:r>
              <a:rPr lang="en-IN"/>
              <a:t>Find some interesting points/features in images that can be matched</a:t>
            </a:r>
          </a:p>
          <a:p>
            <a:pPr marL="749808" lvl="1" indent="-457200">
              <a:buFont typeface="+mj-lt"/>
              <a:buAutoNum type="arabicPeriod"/>
            </a:pPr>
            <a:r>
              <a:rPr lang="en-IN"/>
              <a:t>Has rich image content (brightness variation, </a:t>
            </a:r>
            <a:r>
              <a:rPr lang="en-IN" err="1"/>
              <a:t>color</a:t>
            </a:r>
            <a:r>
              <a:rPr lang="en-IN"/>
              <a:t> variation, etc) within a local area</a:t>
            </a:r>
          </a:p>
          <a:p>
            <a:pPr marL="749808" lvl="1" indent="-457200">
              <a:buFont typeface="+mj-lt"/>
              <a:buAutoNum type="arabicPeriod"/>
            </a:pPr>
            <a:r>
              <a:rPr lang="en-IN"/>
              <a:t>Has well defined representation/signature for matching with other images</a:t>
            </a:r>
          </a:p>
          <a:p>
            <a:pPr marL="749808" lvl="1" indent="-457200">
              <a:buFont typeface="+mj-lt"/>
              <a:buAutoNum type="arabicPeriod"/>
            </a:pPr>
            <a:r>
              <a:rPr lang="en-IN"/>
              <a:t>Has well defined position in the image</a:t>
            </a:r>
          </a:p>
          <a:p>
            <a:pPr marL="749808" lvl="1" indent="-457200">
              <a:buFont typeface="+mj-lt"/>
              <a:buAutoNum type="arabicPeriod"/>
            </a:pPr>
            <a:r>
              <a:rPr lang="en-IN"/>
              <a:t>Should be invariant to image rotation and scaling</a:t>
            </a:r>
          </a:p>
        </p:txBody>
      </p:sp>
    </p:spTree>
    <p:extLst>
      <p:ext uri="{BB962C8B-B14F-4D97-AF65-F5344CB8AC3E}">
        <p14:creationId xmlns:p14="http://schemas.microsoft.com/office/powerpoint/2010/main" val="1296485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C2DE-1C4A-9A2A-6AB2-B98850B43DAB}"/>
              </a:ext>
            </a:extLst>
          </p:cNvPr>
          <p:cNvSpPr>
            <a:spLocks noGrp="1"/>
          </p:cNvSpPr>
          <p:nvPr>
            <p:ph type="title"/>
          </p:nvPr>
        </p:nvSpPr>
        <p:spPr>
          <a:xfrm>
            <a:off x="1097280" y="258323"/>
            <a:ext cx="10058400" cy="1450757"/>
          </a:xfrm>
        </p:spPr>
        <p:txBody>
          <a:bodyPr/>
          <a:lstStyle/>
          <a:p>
            <a:r>
              <a:rPr lang="en-IN"/>
              <a:t>What are interesting points in an image ?</a:t>
            </a:r>
          </a:p>
        </p:txBody>
      </p:sp>
      <p:sp>
        <p:nvSpPr>
          <p:cNvPr id="3" name="Content Placeholder 2">
            <a:extLst>
              <a:ext uri="{FF2B5EF4-FFF2-40B4-BE49-F238E27FC236}">
                <a16:creationId xmlns:a16="http://schemas.microsoft.com/office/drawing/2014/main" id="{D4E1D350-B257-3B12-D9ED-BF7417A5C38E}"/>
              </a:ext>
            </a:extLst>
          </p:cNvPr>
          <p:cNvSpPr>
            <a:spLocks noGrp="1"/>
          </p:cNvSpPr>
          <p:nvPr>
            <p:ph idx="1"/>
          </p:nvPr>
        </p:nvSpPr>
        <p:spPr>
          <a:xfrm>
            <a:off x="1097280" y="2014093"/>
            <a:ext cx="10058400" cy="3760891"/>
          </a:xfrm>
        </p:spPr>
        <p:txBody>
          <a:bodyPr/>
          <a:lstStyle/>
          <a:p>
            <a:pPr>
              <a:buFont typeface="Wingdings" panose="05000000000000000000" pitchFamily="2" charset="2"/>
              <a:buChar char="§"/>
            </a:pPr>
            <a:r>
              <a:rPr lang="en-IN"/>
              <a:t> Are random image patches interesting ? </a:t>
            </a:r>
          </a:p>
          <a:p>
            <a:pPr>
              <a:buFont typeface="Wingdings" panose="05000000000000000000" pitchFamily="2" charset="2"/>
              <a:buChar char="§"/>
            </a:pPr>
            <a:r>
              <a:rPr lang="en-IN"/>
              <a:t> Are Lines interesting ?</a:t>
            </a:r>
          </a:p>
          <a:p>
            <a:pPr>
              <a:buFont typeface="Wingdings" panose="05000000000000000000" pitchFamily="2" charset="2"/>
              <a:buChar char="§"/>
            </a:pPr>
            <a:r>
              <a:rPr lang="en-IN"/>
              <a:t> Are Corners interesting ?</a:t>
            </a:r>
          </a:p>
          <a:p>
            <a:pPr>
              <a:buFont typeface="Wingdings" panose="05000000000000000000" pitchFamily="2" charset="2"/>
              <a:buChar char="§"/>
            </a:pPr>
            <a:r>
              <a:rPr lang="en-IN"/>
              <a:t> Are Edges interesting ?</a:t>
            </a:r>
          </a:p>
        </p:txBody>
      </p:sp>
      <p:pic>
        <p:nvPicPr>
          <p:cNvPr id="5" name="Picture 4">
            <a:extLst>
              <a:ext uri="{FF2B5EF4-FFF2-40B4-BE49-F238E27FC236}">
                <a16:creationId xmlns:a16="http://schemas.microsoft.com/office/drawing/2014/main" id="{F6A0ADAB-326E-4331-B97D-E43F79391494}"/>
              </a:ext>
            </a:extLst>
          </p:cNvPr>
          <p:cNvPicPr>
            <a:picLocks noChangeAspect="1"/>
          </p:cNvPicPr>
          <p:nvPr/>
        </p:nvPicPr>
        <p:blipFill>
          <a:blip r:embed="rId2"/>
          <a:stretch>
            <a:fillRect/>
          </a:stretch>
        </p:blipFill>
        <p:spPr>
          <a:xfrm>
            <a:off x="4568596" y="3902697"/>
            <a:ext cx="3725987" cy="2336355"/>
          </a:xfrm>
          <a:prstGeom prst="rect">
            <a:avLst/>
          </a:prstGeom>
        </p:spPr>
      </p:pic>
      <p:pic>
        <p:nvPicPr>
          <p:cNvPr id="7" name="Picture 6">
            <a:extLst>
              <a:ext uri="{FF2B5EF4-FFF2-40B4-BE49-F238E27FC236}">
                <a16:creationId xmlns:a16="http://schemas.microsoft.com/office/drawing/2014/main" id="{47EA8F76-BEE9-88CD-BCAC-C5BF21A5D761}"/>
              </a:ext>
            </a:extLst>
          </p:cNvPr>
          <p:cNvPicPr>
            <a:picLocks noChangeAspect="1"/>
          </p:cNvPicPr>
          <p:nvPr/>
        </p:nvPicPr>
        <p:blipFill>
          <a:blip r:embed="rId3"/>
          <a:stretch>
            <a:fillRect/>
          </a:stretch>
        </p:blipFill>
        <p:spPr>
          <a:xfrm>
            <a:off x="593091" y="4073487"/>
            <a:ext cx="3795009" cy="1923427"/>
          </a:xfrm>
          <a:prstGeom prst="rect">
            <a:avLst/>
          </a:prstGeom>
        </p:spPr>
      </p:pic>
      <p:pic>
        <p:nvPicPr>
          <p:cNvPr id="2050" name="Picture 2" descr="Harris Corner Detection (Full Explanation) - Summer Vision Project">
            <a:extLst>
              <a:ext uri="{FF2B5EF4-FFF2-40B4-BE49-F238E27FC236}">
                <a16:creationId xmlns:a16="http://schemas.microsoft.com/office/drawing/2014/main" id="{42227AF5-1E6A-B8E8-CF65-95262E751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0367" y="3979380"/>
            <a:ext cx="2888542" cy="211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22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C2DE-1C4A-9A2A-6AB2-B98850B43DAB}"/>
              </a:ext>
            </a:extLst>
          </p:cNvPr>
          <p:cNvSpPr>
            <a:spLocks noGrp="1"/>
          </p:cNvSpPr>
          <p:nvPr>
            <p:ph type="title"/>
          </p:nvPr>
        </p:nvSpPr>
        <p:spPr>
          <a:xfrm>
            <a:off x="1097280" y="258323"/>
            <a:ext cx="10058400" cy="1450757"/>
          </a:xfrm>
        </p:spPr>
        <p:txBody>
          <a:bodyPr/>
          <a:lstStyle/>
          <a:p>
            <a:r>
              <a:rPr lang="en-IN"/>
              <a:t>What are interesting points in an image ?</a:t>
            </a:r>
          </a:p>
        </p:txBody>
      </p:sp>
      <p:sp>
        <p:nvSpPr>
          <p:cNvPr id="3" name="Content Placeholder 2">
            <a:extLst>
              <a:ext uri="{FF2B5EF4-FFF2-40B4-BE49-F238E27FC236}">
                <a16:creationId xmlns:a16="http://schemas.microsoft.com/office/drawing/2014/main" id="{D4E1D350-B257-3B12-D9ED-BF7417A5C38E}"/>
              </a:ext>
            </a:extLst>
          </p:cNvPr>
          <p:cNvSpPr>
            <a:spLocks noGrp="1"/>
          </p:cNvSpPr>
          <p:nvPr>
            <p:ph idx="1"/>
          </p:nvPr>
        </p:nvSpPr>
        <p:spPr>
          <a:xfrm>
            <a:off x="1097280" y="2014093"/>
            <a:ext cx="10058400" cy="3760891"/>
          </a:xfrm>
        </p:spPr>
        <p:txBody>
          <a:bodyPr/>
          <a:lstStyle/>
          <a:p>
            <a:pPr>
              <a:buFont typeface="Wingdings" panose="05000000000000000000" pitchFamily="2" charset="2"/>
              <a:buChar char="§"/>
            </a:pPr>
            <a:r>
              <a:rPr lang="en-IN"/>
              <a:t> Are blobs interesting ? </a:t>
            </a:r>
            <a:r>
              <a:rPr lang="en-IN" b="1"/>
              <a:t>Yes</a:t>
            </a:r>
            <a:r>
              <a:rPr lang="en-IN"/>
              <a:t> </a:t>
            </a:r>
          </a:p>
          <a:p>
            <a:pPr>
              <a:buFont typeface="Wingdings" panose="05000000000000000000" pitchFamily="2" charset="2"/>
              <a:buChar char="§"/>
            </a:pPr>
            <a:r>
              <a:rPr lang="en-IN"/>
              <a:t> Blobs are </a:t>
            </a:r>
            <a:r>
              <a:rPr lang="en-US" i="0">
                <a:solidFill>
                  <a:srgbClr val="202124"/>
                </a:solidFill>
                <a:effectLst/>
                <a:latin typeface="arial" panose="020B0604020202020204" pitchFamily="34" charset="0"/>
              </a:rPr>
              <a:t>a group of pixel values that forms a somewhat colony or a large object that is distinguishable from its background</a:t>
            </a:r>
          </a:p>
          <a:p>
            <a:pPr>
              <a:buFont typeface="Wingdings" panose="05000000000000000000" pitchFamily="2" charset="2"/>
              <a:buChar char="§"/>
            </a:pPr>
            <a:r>
              <a:rPr lang="en-US">
                <a:solidFill>
                  <a:srgbClr val="202124"/>
                </a:solidFill>
                <a:latin typeface="arial" panose="020B0604020202020204" pitchFamily="34" charset="0"/>
              </a:rPr>
              <a:t> They are considered to be interesting points/salient features</a:t>
            </a:r>
            <a:endParaRPr lang="en-IN"/>
          </a:p>
        </p:txBody>
      </p:sp>
      <p:pic>
        <p:nvPicPr>
          <p:cNvPr id="9" name="Picture 8">
            <a:extLst>
              <a:ext uri="{FF2B5EF4-FFF2-40B4-BE49-F238E27FC236}">
                <a16:creationId xmlns:a16="http://schemas.microsoft.com/office/drawing/2014/main" id="{708B2AD6-F30C-B742-3FF1-5FFA1B70FC26}"/>
              </a:ext>
            </a:extLst>
          </p:cNvPr>
          <p:cNvPicPr>
            <a:picLocks noChangeAspect="1"/>
          </p:cNvPicPr>
          <p:nvPr/>
        </p:nvPicPr>
        <p:blipFill>
          <a:blip r:embed="rId2"/>
          <a:stretch>
            <a:fillRect/>
          </a:stretch>
        </p:blipFill>
        <p:spPr>
          <a:xfrm>
            <a:off x="4822871" y="3949366"/>
            <a:ext cx="2546257" cy="2195049"/>
          </a:xfrm>
          <a:prstGeom prst="rect">
            <a:avLst/>
          </a:prstGeom>
        </p:spPr>
      </p:pic>
    </p:spTree>
    <p:extLst>
      <p:ext uri="{BB962C8B-B14F-4D97-AF65-F5344CB8AC3E}">
        <p14:creationId xmlns:p14="http://schemas.microsoft.com/office/powerpoint/2010/main" val="307129247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1CA8BB829C7A42B2F13D1EEEDCE24A" ma:contentTypeVersion="12" ma:contentTypeDescription="Create a new document." ma:contentTypeScope="" ma:versionID="3dac5d17d12b72b34e7c7b08de47fad8">
  <xsd:schema xmlns:xsd="http://www.w3.org/2001/XMLSchema" xmlns:xs="http://www.w3.org/2001/XMLSchema" xmlns:p="http://schemas.microsoft.com/office/2006/metadata/properties" xmlns:ns2="d0d77eca-fb09-4c91-a0cf-c85fba2eb381" xmlns:ns3="2639db57-25c1-4f65-bd5b-b8808369bb33" targetNamespace="http://schemas.microsoft.com/office/2006/metadata/properties" ma:root="true" ma:fieldsID="6e99d9c1978cb3f845679f0b3b352cdb" ns2:_="" ns3:_="">
    <xsd:import namespace="d0d77eca-fb09-4c91-a0cf-c85fba2eb381"/>
    <xsd:import namespace="2639db57-25c1-4f65-bd5b-b8808369bb3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d77eca-fb09-4c91-a0cf-c85fba2eb3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765a431-9415-4219-9cd0-5363948861b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639db57-25c1-4f65-bd5b-b8808369bb3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1d8f197-85cd-405d-bc88-ef3d3ddc1de8}" ma:internalName="TaxCatchAll" ma:showField="CatchAllData" ma:web="2639db57-25c1-4f65-bd5b-b8808369bb33">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0d77eca-fb09-4c91-a0cf-c85fba2eb381">
      <Terms xmlns="http://schemas.microsoft.com/office/infopath/2007/PartnerControls"/>
    </lcf76f155ced4ddcb4097134ff3c332f>
    <TaxCatchAll xmlns="2639db57-25c1-4f65-bd5b-b8808369bb33" xsi:nil="true"/>
    <SharedWithUsers xmlns="2639db57-25c1-4f65-bd5b-b8808369bb33">
      <UserInfo>
        <DisplayName>SURYA SASHANK  MARUWADA - 70092000121</DisplayName>
        <AccountId>71</AccountId>
        <AccountType/>
      </UserInfo>
    </SharedWithUsers>
  </documentManagement>
</p:properties>
</file>

<file path=customXml/itemProps1.xml><?xml version="1.0" encoding="utf-8"?>
<ds:datastoreItem xmlns:ds="http://schemas.openxmlformats.org/officeDocument/2006/customXml" ds:itemID="{8D42BA77-2377-4050-B909-04531418ACE2}">
  <ds:schemaRefs>
    <ds:schemaRef ds:uri="2639db57-25c1-4f65-bd5b-b8808369bb33"/>
    <ds:schemaRef ds:uri="d0d77eca-fb09-4c91-a0cf-c85fba2eb3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E4B61E-E524-4BE2-A1B5-A87A1EB62715}">
  <ds:schemaRefs>
    <ds:schemaRef ds:uri="http://schemas.microsoft.com/sharepoint/v3/contenttype/forms"/>
  </ds:schemaRefs>
</ds:datastoreItem>
</file>

<file path=customXml/itemProps3.xml><?xml version="1.0" encoding="utf-8"?>
<ds:datastoreItem xmlns:ds="http://schemas.openxmlformats.org/officeDocument/2006/customXml" ds:itemID="{118101B8-0B60-4ABD-A66B-A3C3C11B4110}">
  <ds:schemaRefs>
    <ds:schemaRef ds:uri="2639db57-25c1-4f65-bd5b-b8808369bb33"/>
    <ds:schemaRef ds:uri="d0d77eca-fb09-4c91-a0cf-c85fba2eb381"/>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Urban monochrome</Template>
  <Application>Microsoft Office PowerPoint</Application>
  <PresentationFormat>Widescreen</PresentationFormat>
  <Slides>40</Slides>
  <Notes>0</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1_RetrospectVTI</vt:lpstr>
      <vt:lpstr>Computer Vision Applications</vt:lpstr>
      <vt:lpstr>About me</vt:lpstr>
      <vt:lpstr>Image Operations</vt:lpstr>
      <vt:lpstr>Features in Images</vt:lpstr>
      <vt:lpstr>Features in an Image</vt:lpstr>
      <vt:lpstr>Challenges in matching images (recognition tasks)</vt:lpstr>
      <vt:lpstr>Solution to challenges in matching images (recognition tasks)</vt:lpstr>
      <vt:lpstr>What are interesting points in an image ?</vt:lpstr>
      <vt:lpstr>What are interesting points in an image ?</vt:lpstr>
      <vt:lpstr>Blobs as Interesting Points</vt:lpstr>
      <vt:lpstr>SIFT (Scale Invariant Feature Transform)</vt:lpstr>
      <vt:lpstr>SIFT (Scale Invariant Feature Transform)</vt:lpstr>
      <vt:lpstr>SIFT Algorithm</vt:lpstr>
      <vt:lpstr>Construction of Scale Space</vt:lpstr>
      <vt:lpstr>Construction of Scale Space</vt:lpstr>
      <vt:lpstr>Construction of Scale Space</vt:lpstr>
      <vt:lpstr>KeyPoint Localization: Local Maxima and Local Minima</vt:lpstr>
      <vt:lpstr>Keypoint Localization: Selection</vt:lpstr>
      <vt:lpstr>Orientation Assignment</vt:lpstr>
      <vt:lpstr>Why finding orientation is important ?</vt:lpstr>
      <vt:lpstr>Keypoint Descriptor</vt:lpstr>
      <vt:lpstr>SIFT Output</vt:lpstr>
      <vt:lpstr>How CNNs learn ?</vt:lpstr>
      <vt:lpstr>Geometric Image Transformations</vt:lpstr>
      <vt:lpstr>Geometric Image Transformations</vt:lpstr>
      <vt:lpstr>Example: How to perform a transformation on an image ?</vt:lpstr>
      <vt:lpstr>Linear Transformations</vt:lpstr>
      <vt:lpstr>Scaling</vt:lpstr>
      <vt:lpstr>Scaling</vt:lpstr>
      <vt:lpstr>Rotation</vt:lpstr>
      <vt:lpstr>Reflection</vt:lpstr>
      <vt:lpstr>Shearing</vt:lpstr>
      <vt:lpstr>Translation</vt:lpstr>
      <vt:lpstr>Collectively known as Affine Transformation</vt:lpstr>
      <vt:lpstr>Affine Transformation Use Case</vt:lpstr>
      <vt:lpstr>Projective Transformation</vt:lpstr>
      <vt:lpstr>Projective Transformation</vt:lpstr>
      <vt:lpstr>Image Stitching - Panorama</vt:lpstr>
      <vt:lpstr>RAndom SAmple Consensus (optional)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AI</dc:title>
  <dc:creator>Kadir Shaikh</dc:creator>
  <cp:revision>1</cp:revision>
  <dcterms:created xsi:type="dcterms:W3CDTF">2022-07-27T05:24:33Z</dcterms:created>
  <dcterms:modified xsi:type="dcterms:W3CDTF">2023-04-19T12:39:21Z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0x010100C01CA8BB829C7A42B2F13D1EEEDCE24A</vt:lpwstr>
  </property>
  <property fmtid="{D5CDD505-2E9C-101B-9397-08002B2CF9AE}" pid="3" name="MediaServiceImageTags">
    <vt:lpwstr/>
  </property>
</Properties>
</file>